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handoutMasterIdLst>
    <p:handoutMasterId r:id="rId25"/>
  </p:handoutMasterIdLst>
  <p:sldIdLst>
    <p:sldId id="569" r:id="rId5"/>
    <p:sldId id="325" r:id="rId6"/>
    <p:sldId id="318" r:id="rId7"/>
    <p:sldId id="570" r:id="rId8"/>
    <p:sldId id="571" r:id="rId9"/>
    <p:sldId id="572" r:id="rId10"/>
    <p:sldId id="565" r:id="rId11"/>
    <p:sldId id="349" r:id="rId12"/>
    <p:sldId id="355" r:id="rId13"/>
    <p:sldId id="289" r:id="rId14"/>
    <p:sldId id="290" r:id="rId15"/>
    <p:sldId id="293" r:id="rId16"/>
    <p:sldId id="296" r:id="rId17"/>
    <p:sldId id="322" r:id="rId18"/>
    <p:sldId id="297" r:id="rId19"/>
    <p:sldId id="299" r:id="rId20"/>
    <p:sldId id="573" r:id="rId21"/>
    <p:sldId id="574" r:id="rId22"/>
    <p:sldId id="575" r:id="rId23"/>
    <p:sldId id="567" r:id="rId24"/>
  </p:sldIdLst>
  <p:sldSz cx="12192000" cy="6858000"/>
  <p:notesSz cx="7099300" cy="1023461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FFC91D"/>
    <a:srgbClr val="339933"/>
    <a:srgbClr val="006600"/>
    <a:srgbClr val="CCFFCC"/>
    <a:srgbClr val="F1642B"/>
    <a:srgbClr val="CCFF99"/>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Estilo oscuro 1 - Énfas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0" d="100"/>
          <a:sy n="60" d="100"/>
        </p:scale>
        <p:origin x="800" y="44"/>
      </p:cViewPr>
      <p:guideLst>
        <p:guide orient="horz" pos="2160"/>
        <p:guide pos="3840"/>
      </p:guideLst>
    </p:cSldViewPr>
  </p:slideViewPr>
  <p:notesTextViewPr>
    <p:cViewPr>
      <p:scale>
        <a:sx n="3" d="2"/>
        <a:sy n="3" d="2"/>
      </p:scale>
      <p:origin x="0" y="0"/>
    </p:cViewPr>
  </p:notesTextViewPr>
  <p:notesViewPr>
    <p:cSldViewPr snapToGrid="0">
      <p:cViewPr varScale="1">
        <p:scale>
          <a:sx n="56" d="100"/>
          <a:sy n="56" d="100"/>
        </p:scale>
        <p:origin x="3235" y="5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0B7ECAEC-B3E0-CD95-5BCF-57CE34CCF9BD}"/>
              </a:ext>
            </a:extLst>
          </p:cNvPr>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D8137CAB-E04A-CF83-0B93-87E5277AF661}"/>
              </a:ext>
            </a:extLst>
          </p:cNvPr>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a:defRPr sz="1200"/>
            </a:lvl1pPr>
          </a:lstStyle>
          <a:p>
            <a:fld id="{175F41B6-27F3-4FF5-A389-2AED193C53CA}" type="datetimeFigureOut">
              <a:rPr lang="es-ES" smtClean="0"/>
              <a:t>26/02/2025</a:t>
            </a:fld>
            <a:endParaRPr lang="es-ES"/>
          </a:p>
        </p:txBody>
      </p:sp>
      <p:sp>
        <p:nvSpPr>
          <p:cNvPr id="4" name="Marcador de pie de página 3">
            <a:extLst>
              <a:ext uri="{FF2B5EF4-FFF2-40B4-BE49-F238E27FC236}">
                <a16:creationId xmlns:a16="http://schemas.microsoft.com/office/drawing/2014/main" id="{B31F3E07-2B5C-AF88-6DE4-3C03B33B7B26}"/>
              </a:ext>
            </a:extLst>
          </p:cNvPr>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BE9FC02D-F1B7-D801-BFA4-004F272926AE}"/>
              </a:ext>
            </a:extLst>
          </p:cNvPr>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a:defRPr sz="1200"/>
            </a:lvl1pPr>
          </a:lstStyle>
          <a:p>
            <a:fld id="{2941A5C6-010D-4CAB-92F1-EAE55A91EFAF}" type="slidenum">
              <a:rPr lang="es-ES" smtClean="0"/>
              <a:t>‹Nº›</a:t>
            </a:fld>
            <a:endParaRPr lang="es-ES"/>
          </a:p>
        </p:txBody>
      </p:sp>
    </p:spTree>
    <p:extLst>
      <p:ext uri="{BB962C8B-B14F-4D97-AF65-F5344CB8AC3E}">
        <p14:creationId xmlns:p14="http://schemas.microsoft.com/office/powerpoint/2010/main" val="2932841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6T07:24:14.367"/>
    </inkml:context>
    <inkml:brush xml:id="br0">
      <inkml:brushProperty name="width" value="0.2" units="cm"/>
      <inkml:brushProperty name="height" value="0.2" units="cm"/>
      <inkml:brushProperty name="color" value="#FFFFFF"/>
    </inkml:brush>
  </inkml:definitions>
  <inkml:trace contextRef="#ctx0" brushRef="#br0">1 119 24575,'132'-2'0,"146"5"0,-174 10 0,-64-6 0,57 1 0,553-9 0,-622 2 0,0 2 0,32 7 0,-30-4 0,48 2 0,42-9 0,132-20 0,-157 13 0,60-8 0,213-25 0,-349 38 0,1 0 0,0-2 0,31-11 0,-33 9 0,1 1 0,0 1 0,39-5 0,-4 7 0,-7 1 0,49-9 0,-40 3 0,1 3 0,0 2 0,111 9 0,-162-5 6,0 1-1,-1 0 0,1 0 0,-1 1 1,1 0-1,-1-1 0,0 2 0,0-1 1,0 1-1,0 0 0,-1 0 1,1 0-1,-1 0 0,4 6 0,28 23-1449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6T07:24:19.836"/>
    </inkml:context>
    <inkml:brush xml:id="br0">
      <inkml:brushProperty name="width" value="0.2" units="cm"/>
      <inkml:brushProperty name="height" value="0.2" units="cm"/>
      <inkml:brushProperty name="color" value="#FFFFFF"/>
    </inkml:brush>
  </inkml:definitions>
  <inkml:trace contextRef="#ctx0" brushRef="#br0">0 114 24575,'1'-1'0,"-1"1"0,0-1 0,1 0 0,-1 0 0,1 0 0,-1 1 0,1-1 0,0 0 0,-1 0 0,1 1 0,0-1 0,-1 0 0,1 1 0,0-1 0,0 1 0,-1-1 0,1 1 0,0-1 0,0 1 0,0 0 0,0 0 0,0-1 0,0 1 0,0 0 0,1 0 0,32-7 0,-24 6 0,187-28 0,1 9 0,246 7 0,936 13 0,-1355-1 0,1-2 0,36-8 0,-35 6 0,53-4 0,355 9 0,-421 1 0,0 1 0,1 1 0,-1 0 0,0 0 0,-1 1 0,20 9 0,-18-7 0,0-1 0,1 0 0,0-1 0,29 4 0,317-5 0,-176-6 0,-140 3 0,0 2 0,79 13 0,-63-6 0,1-4 0,1-2 0,76-6 0,-17 1 0,-6 0 0,132 4 0,-54 26 0,-123-17 0,-32-4 0,76 3 0,1633-11 0,-1733 0 2,-1-1 0,0 0-1,0-2 1,1 1 0,27-13 0,6 0-1378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3T19:52:14.165"/>
    </inkml:context>
    <inkml:brush xml:id="br0">
      <inkml:brushProperty name="width" value="0.2" units="cm"/>
      <inkml:brushProperty name="height" value="0.2" units="cm"/>
      <inkml:brushProperty name="color" value="#FFFFFF"/>
    </inkml:brush>
  </inkml:definitions>
  <inkml:trace contextRef="#ctx0" brushRef="#br0">301 1 24575,'4'3'0,"1"-1"0,-1 0 0,1 0 0,0 0 0,0-1 0,0 1 0,0-1 0,0 0 0,0-1 0,0 1 0,0-1 0,7 0 0,11 1 0,70 11 0,507 82 0,-469-71 0,1-4 0,1-7 0,0-5 0,1-7 0,134-16 0,695-6 0,-686 24 0,-175-1 459,-7 2-2873,-1 4 0,120 25-1,-212-31 2416,0-1 1,0 0-1,0 0 0,-1 1 0,1-1 0,0 1 1,0-1-1,0 1 0,-1 0 0,1-1 0,0 1 1,-1 0-1,1 0 0,-1 1 0,1-1 0,-1 0 1,3 2-1,-5-2-3,1 0 0,0 0 0,0 0 0,-1-1 0,1 1-1,-1 0 1,1 0 0,0-1 0,-1 1 0,1 0 0,-1-1 0,0 1 0,1 0 0,-1-1 0,1 1 0,-1-1 0,0 1 0,0-1 0,1 1 0,-1-1 0,0 0-1,0 1 1,1-1 0,-1 0 0,-1 1 0,-76 20 580,-166 18 4953,-7-16-4432,-254-9-1491,253-13 392,-445 6 0,-401 54 0,707-10 0,308-40 0,43-7 0,1 1 0,-40 12 0,56-5 0,23-12 0,1 1 0,-1-1 0,0 1 0,0-1 0,0 0 0,1 1 0,-1-1 0,0 1 0,0-1 0,1 0 0,-1 1 0,0-1 0,1 0 0,-1 0 0,0 1 0,1-1 0,-1 0 0,1 0 0,-1 1 0,0-1 0,1 0 0,-1 0 0,1 0 0,-1 0 0,1 1 0,-1-1 0,1 0 0,-1 0 0,1 0 0,53 6 0,618-2 0,-334-7 0,41 1 0,400 5 0,-696 2 0,103 21 0,-67-8 0,588 47 0,-588-64 0,359-12 0,-466 11 0,-1-2 0,1 1 0,-1-1 0,0-1 0,0 0 0,0 0 0,-1-1 0,19-10 0,-28 14 0,-1 0 0,1 0 0,-1-1 0,1 1 0,-1 0 0,1 0 0,-1-1 0,1 1 0,-1 0 0,1-1 0,-1 1 0,0-1 0,1 1 0,-1-1 0,0 1 0,1 0 0,-1-1 0,0 1 0,0-1 0,1 1 0,-1-1 0,0 0 0,0 1 0,0-1 0,0 1 0,0-1 0,1 1 0,-1-1 0,0 1 0,-1-2 0,-14-7 0,-35 2 0,-467-10 0,228 11 0,-457-47 0,682 42 0,50 4 0,23 1 0,40-3 0,497-13 0,-431 21 0,1399 73 0,-425-14 0,-406-24 0,-554-20 0,-1-7 0,167-10 0,-293 2 0,1 1 0,-1-1 0,0 0 0,0 0 0,1 0 0,-1 0 0,0 0 0,0 0 0,0 0 0,0-1 0,0 1 0,-1-1 0,1 0 0,0 1 0,-1-1 0,1 0 0,-1 0 0,0 0 0,0 0 0,1 0 0,-1 0 0,0-1 0,-1 1 0,1 0 0,0 0 0,-1-1 0,1 1 0,-1 0 0,0-1 0,0 1 0,0-1 0,0-3 0,0-13 0,-1 1 0,0 0 0,-5-21 0,5 30 0,-7-57 47,-6-35-1459</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CEB604-B2AF-18EB-AE94-7DE35979E14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BDEE74A-8B35-60A8-92EC-966975A0CB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041C8EF-0DD1-D7FE-79D5-1D1D1F4FD5F0}"/>
              </a:ext>
            </a:extLst>
          </p:cNvPr>
          <p:cNvSpPr>
            <a:spLocks noGrp="1"/>
          </p:cNvSpPr>
          <p:nvPr>
            <p:ph type="dt" sz="half" idx="10"/>
          </p:nvPr>
        </p:nvSpPr>
        <p:spPr/>
        <p:txBody>
          <a:bodyPr/>
          <a:lstStyle/>
          <a:p>
            <a:fld id="{236C5E96-412B-4122-9596-062FF7A0535D}" type="datetimeFigureOut">
              <a:rPr lang="es-ES" smtClean="0"/>
              <a:t>26/02/2025</a:t>
            </a:fld>
            <a:endParaRPr lang="es-ES"/>
          </a:p>
        </p:txBody>
      </p:sp>
      <p:sp>
        <p:nvSpPr>
          <p:cNvPr id="5" name="Marcador de pie de página 4">
            <a:extLst>
              <a:ext uri="{FF2B5EF4-FFF2-40B4-BE49-F238E27FC236}">
                <a16:creationId xmlns:a16="http://schemas.microsoft.com/office/drawing/2014/main" id="{47275416-1526-32A2-97B1-96C59C7885B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96D9628-EE45-8C24-80E2-FBD517E91C1B}"/>
              </a:ext>
            </a:extLst>
          </p:cNvPr>
          <p:cNvSpPr>
            <a:spLocks noGrp="1"/>
          </p:cNvSpPr>
          <p:nvPr>
            <p:ph type="sldNum" sz="quarter" idx="12"/>
          </p:nvPr>
        </p:nvSpPr>
        <p:spPr/>
        <p:txBody>
          <a:bodyPr/>
          <a:lstStyle/>
          <a:p>
            <a:fld id="{454C3E11-1E8F-401E-B268-3F7ED1673C52}" type="slidenum">
              <a:rPr lang="es-ES" smtClean="0"/>
              <a:t>‹Nº›</a:t>
            </a:fld>
            <a:endParaRPr lang="es-ES"/>
          </a:p>
        </p:txBody>
      </p:sp>
    </p:spTree>
    <p:extLst>
      <p:ext uri="{BB962C8B-B14F-4D97-AF65-F5344CB8AC3E}">
        <p14:creationId xmlns:p14="http://schemas.microsoft.com/office/powerpoint/2010/main" val="4168772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ABC258-35C0-2C19-A7F5-5B7242CC5D9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BBBFFFE-19A0-EF83-0ABE-7CCD3EC4617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2542ED-B29B-46CC-AEE1-E275CD049A9A}"/>
              </a:ext>
            </a:extLst>
          </p:cNvPr>
          <p:cNvSpPr>
            <a:spLocks noGrp="1"/>
          </p:cNvSpPr>
          <p:nvPr>
            <p:ph type="dt" sz="half" idx="10"/>
          </p:nvPr>
        </p:nvSpPr>
        <p:spPr/>
        <p:txBody>
          <a:bodyPr/>
          <a:lstStyle/>
          <a:p>
            <a:fld id="{236C5E96-412B-4122-9596-062FF7A0535D}" type="datetimeFigureOut">
              <a:rPr lang="es-ES" smtClean="0"/>
              <a:t>26/02/2025</a:t>
            </a:fld>
            <a:endParaRPr lang="es-ES"/>
          </a:p>
        </p:txBody>
      </p:sp>
      <p:sp>
        <p:nvSpPr>
          <p:cNvPr id="5" name="Marcador de pie de página 4">
            <a:extLst>
              <a:ext uri="{FF2B5EF4-FFF2-40B4-BE49-F238E27FC236}">
                <a16:creationId xmlns:a16="http://schemas.microsoft.com/office/drawing/2014/main" id="{5A82FDF7-D6B3-136B-52A7-16B564B7FF5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548C528-2C75-3C47-150A-F54B93CAA996}"/>
              </a:ext>
            </a:extLst>
          </p:cNvPr>
          <p:cNvSpPr>
            <a:spLocks noGrp="1"/>
          </p:cNvSpPr>
          <p:nvPr>
            <p:ph type="sldNum" sz="quarter" idx="12"/>
          </p:nvPr>
        </p:nvSpPr>
        <p:spPr/>
        <p:txBody>
          <a:bodyPr/>
          <a:lstStyle/>
          <a:p>
            <a:fld id="{454C3E11-1E8F-401E-B268-3F7ED1673C52}" type="slidenum">
              <a:rPr lang="es-ES" smtClean="0"/>
              <a:t>‹Nº›</a:t>
            </a:fld>
            <a:endParaRPr lang="es-ES"/>
          </a:p>
        </p:txBody>
      </p:sp>
    </p:spTree>
    <p:extLst>
      <p:ext uri="{BB962C8B-B14F-4D97-AF65-F5344CB8AC3E}">
        <p14:creationId xmlns:p14="http://schemas.microsoft.com/office/powerpoint/2010/main" val="88775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AAE363B-3B88-E33B-5A22-1A057253BFC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0CE1B15-D21C-BE32-9981-6F0197473D3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F5091CC-19FD-BAA1-DF8F-B694741BFB3E}"/>
              </a:ext>
            </a:extLst>
          </p:cNvPr>
          <p:cNvSpPr>
            <a:spLocks noGrp="1"/>
          </p:cNvSpPr>
          <p:nvPr>
            <p:ph type="dt" sz="half" idx="10"/>
          </p:nvPr>
        </p:nvSpPr>
        <p:spPr/>
        <p:txBody>
          <a:bodyPr/>
          <a:lstStyle/>
          <a:p>
            <a:fld id="{236C5E96-412B-4122-9596-062FF7A0535D}" type="datetimeFigureOut">
              <a:rPr lang="es-ES" smtClean="0"/>
              <a:t>26/02/2025</a:t>
            </a:fld>
            <a:endParaRPr lang="es-ES"/>
          </a:p>
        </p:txBody>
      </p:sp>
      <p:sp>
        <p:nvSpPr>
          <p:cNvPr id="5" name="Marcador de pie de página 4">
            <a:extLst>
              <a:ext uri="{FF2B5EF4-FFF2-40B4-BE49-F238E27FC236}">
                <a16:creationId xmlns:a16="http://schemas.microsoft.com/office/drawing/2014/main" id="{E1E82CFD-69C9-697C-2D25-7E5D50CA65C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B38F30E-25D5-2D66-0D83-E5141A74B552}"/>
              </a:ext>
            </a:extLst>
          </p:cNvPr>
          <p:cNvSpPr>
            <a:spLocks noGrp="1"/>
          </p:cNvSpPr>
          <p:nvPr>
            <p:ph type="sldNum" sz="quarter" idx="12"/>
          </p:nvPr>
        </p:nvSpPr>
        <p:spPr/>
        <p:txBody>
          <a:bodyPr/>
          <a:lstStyle/>
          <a:p>
            <a:fld id="{454C3E11-1E8F-401E-B268-3F7ED1673C52}" type="slidenum">
              <a:rPr lang="es-ES" smtClean="0"/>
              <a:t>‹Nº›</a:t>
            </a:fld>
            <a:endParaRPr lang="es-ES"/>
          </a:p>
        </p:txBody>
      </p:sp>
    </p:spTree>
    <p:extLst>
      <p:ext uri="{BB962C8B-B14F-4D97-AF65-F5344CB8AC3E}">
        <p14:creationId xmlns:p14="http://schemas.microsoft.com/office/powerpoint/2010/main" val="2510506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8E34FF-C564-2A73-CEC6-D177C88E0B0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CA01729-5C3E-8147-8F88-3CF7D0C50B3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85B423A-385F-2861-0E87-D9EBA3F4B402}"/>
              </a:ext>
            </a:extLst>
          </p:cNvPr>
          <p:cNvSpPr>
            <a:spLocks noGrp="1"/>
          </p:cNvSpPr>
          <p:nvPr>
            <p:ph type="dt" sz="half" idx="10"/>
          </p:nvPr>
        </p:nvSpPr>
        <p:spPr/>
        <p:txBody>
          <a:bodyPr/>
          <a:lstStyle/>
          <a:p>
            <a:fld id="{236C5E96-412B-4122-9596-062FF7A0535D}" type="datetimeFigureOut">
              <a:rPr lang="es-ES" smtClean="0"/>
              <a:t>26/02/2025</a:t>
            </a:fld>
            <a:endParaRPr lang="es-ES"/>
          </a:p>
        </p:txBody>
      </p:sp>
      <p:sp>
        <p:nvSpPr>
          <p:cNvPr id="5" name="Marcador de pie de página 4">
            <a:extLst>
              <a:ext uri="{FF2B5EF4-FFF2-40B4-BE49-F238E27FC236}">
                <a16:creationId xmlns:a16="http://schemas.microsoft.com/office/drawing/2014/main" id="{61571930-5E65-B24F-9D4A-0EDF6639D5A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6B7537E-64B0-6449-ED0B-77D6458DEABB}"/>
              </a:ext>
            </a:extLst>
          </p:cNvPr>
          <p:cNvSpPr>
            <a:spLocks noGrp="1"/>
          </p:cNvSpPr>
          <p:nvPr>
            <p:ph type="sldNum" sz="quarter" idx="12"/>
          </p:nvPr>
        </p:nvSpPr>
        <p:spPr/>
        <p:txBody>
          <a:bodyPr/>
          <a:lstStyle/>
          <a:p>
            <a:fld id="{454C3E11-1E8F-401E-B268-3F7ED1673C52}" type="slidenum">
              <a:rPr lang="es-ES" smtClean="0"/>
              <a:t>‹Nº›</a:t>
            </a:fld>
            <a:endParaRPr lang="es-ES"/>
          </a:p>
        </p:txBody>
      </p:sp>
    </p:spTree>
    <p:extLst>
      <p:ext uri="{BB962C8B-B14F-4D97-AF65-F5344CB8AC3E}">
        <p14:creationId xmlns:p14="http://schemas.microsoft.com/office/powerpoint/2010/main" val="4219888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64C42B-61B0-0F5D-C48A-2AF4E31025A0}"/>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D11C5989-9C3B-0C34-C3BC-793FF457FC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F08CA27-1621-D2FC-1774-4794ECF8D04A}"/>
              </a:ext>
            </a:extLst>
          </p:cNvPr>
          <p:cNvSpPr>
            <a:spLocks noGrp="1"/>
          </p:cNvSpPr>
          <p:nvPr>
            <p:ph type="dt" sz="half" idx="10"/>
          </p:nvPr>
        </p:nvSpPr>
        <p:spPr/>
        <p:txBody>
          <a:bodyPr/>
          <a:lstStyle/>
          <a:p>
            <a:fld id="{236C5E96-412B-4122-9596-062FF7A0535D}" type="datetimeFigureOut">
              <a:rPr lang="es-ES" smtClean="0"/>
              <a:t>26/02/2025</a:t>
            </a:fld>
            <a:endParaRPr lang="es-ES"/>
          </a:p>
        </p:txBody>
      </p:sp>
      <p:sp>
        <p:nvSpPr>
          <p:cNvPr id="5" name="Marcador de pie de página 4">
            <a:extLst>
              <a:ext uri="{FF2B5EF4-FFF2-40B4-BE49-F238E27FC236}">
                <a16:creationId xmlns:a16="http://schemas.microsoft.com/office/drawing/2014/main" id="{7DA2E92E-7C77-9D0F-9277-41267E32659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9470BAB-E003-3DE3-FA0D-51AD26542901}"/>
              </a:ext>
            </a:extLst>
          </p:cNvPr>
          <p:cNvSpPr>
            <a:spLocks noGrp="1"/>
          </p:cNvSpPr>
          <p:nvPr>
            <p:ph type="sldNum" sz="quarter" idx="12"/>
          </p:nvPr>
        </p:nvSpPr>
        <p:spPr/>
        <p:txBody>
          <a:bodyPr/>
          <a:lstStyle/>
          <a:p>
            <a:fld id="{454C3E11-1E8F-401E-B268-3F7ED1673C52}" type="slidenum">
              <a:rPr lang="es-ES" smtClean="0"/>
              <a:t>‹Nº›</a:t>
            </a:fld>
            <a:endParaRPr lang="es-ES"/>
          </a:p>
        </p:txBody>
      </p:sp>
    </p:spTree>
    <p:extLst>
      <p:ext uri="{BB962C8B-B14F-4D97-AF65-F5344CB8AC3E}">
        <p14:creationId xmlns:p14="http://schemas.microsoft.com/office/powerpoint/2010/main" val="1306359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D54237-134C-0B6F-8D95-0A079443B42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DDC29A2-8C38-5979-F8F4-6C7CEB870C3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B24EFB8-76C8-AD46-88E7-B02FCF2F691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8E6B172E-1B0B-57B6-74B9-94618D7ED458}"/>
              </a:ext>
            </a:extLst>
          </p:cNvPr>
          <p:cNvSpPr>
            <a:spLocks noGrp="1"/>
          </p:cNvSpPr>
          <p:nvPr>
            <p:ph type="dt" sz="half" idx="10"/>
          </p:nvPr>
        </p:nvSpPr>
        <p:spPr/>
        <p:txBody>
          <a:bodyPr/>
          <a:lstStyle/>
          <a:p>
            <a:fld id="{236C5E96-412B-4122-9596-062FF7A0535D}" type="datetimeFigureOut">
              <a:rPr lang="es-ES" smtClean="0"/>
              <a:t>26/02/2025</a:t>
            </a:fld>
            <a:endParaRPr lang="es-ES"/>
          </a:p>
        </p:txBody>
      </p:sp>
      <p:sp>
        <p:nvSpPr>
          <p:cNvPr id="6" name="Marcador de pie de página 5">
            <a:extLst>
              <a:ext uri="{FF2B5EF4-FFF2-40B4-BE49-F238E27FC236}">
                <a16:creationId xmlns:a16="http://schemas.microsoft.com/office/drawing/2014/main" id="{4E499CA8-3AF3-F63E-8095-D3F0F9E31AA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C74921D-D5C9-E7B5-6014-4BC4B351D6DE}"/>
              </a:ext>
            </a:extLst>
          </p:cNvPr>
          <p:cNvSpPr>
            <a:spLocks noGrp="1"/>
          </p:cNvSpPr>
          <p:nvPr>
            <p:ph type="sldNum" sz="quarter" idx="12"/>
          </p:nvPr>
        </p:nvSpPr>
        <p:spPr/>
        <p:txBody>
          <a:bodyPr/>
          <a:lstStyle/>
          <a:p>
            <a:fld id="{454C3E11-1E8F-401E-B268-3F7ED1673C52}" type="slidenum">
              <a:rPr lang="es-ES" smtClean="0"/>
              <a:t>‹Nº›</a:t>
            </a:fld>
            <a:endParaRPr lang="es-ES"/>
          </a:p>
        </p:txBody>
      </p:sp>
    </p:spTree>
    <p:extLst>
      <p:ext uri="{BB962C8B-B14F-4D97-AF65-F5344CB8AC3E}">
        <p14:creationId xmlns:p14="http://schemas.microsoft.com/office/powerpoint/2010/main" val="2431226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964C47-538F-E541-7229-52C7C0183D0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1695A4E-910A-D1A3-A1D8-E322541205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C791499-E73C-A720-0C9C-B0DD673908B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FC98205-52B1-972A-2590-C24AE87926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7A08706-D3E5-532A-E613-CA56CC0EBEB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1331154-B237-2D2C-F404-71C51122A09A}"/>
              </a:ext>
            </a:extLst>
          </p:cNvPr>
          <p:cNvSpPr>
            <a:spLocks noGrp="1"/>
          </p:cNvSpPr>
          <p:nvPr>
            <p:ph type="dt" sz="half" idx="10"/>
          </p:nvPr>
        </p:nvSpPr>
        <p:spPr/>
        <p:txBody>
          <a:bodyPr/>
          <a:lstStyle/>
          <a:p>
            <a:fld id="{236C5E96-412B-4122-9596-062FF7A0535D}" type="datetimeFigureOut">
              <a:rPr lang="es-ES" smtClean="0"/>
              <a:t>26/02/2025</a:t>
            </a:fld>
            <a:endParaRPr lang="es-ES"/>
          </a:p>
        </p:txBody>
      </p:sp>
      <p:sp>
        <p:nvSpPr>
          <p:cNvPr id="8" name="Marcador de pie de página 7">
            <a:extLst>
              <a:ext uri="{FF2B5EF4-FFF2-40B4-BE49-F238E27FC236}">
                <a16:creationId xmlns:a16="http://schemas.microsoft.com/office/drawing/2014/main" id="{3566F8C6-499C-DDBD-F897-118F752A6F0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5B138DF-D2D7-31C1-925D-FA1C676F6B93}"/>
              </a:ext>
            </a:extLst>
          </p:cNvPr>
          <p:cNvSpPr>
            <a:spLocks noGrp="1"/>
          </p:cNvSpPr>
          <p:nvPr>
            <p:ph type="sldNum" sz="quarter" idx="12"/>
          </p:nvPr>
        </p:nvSpPr>
        <p:spPr/>
        <p:txBody>
          <a:bodyPr/>
          <a:lstStyle/>
          <a:p>
            <a:fld id="{454C3E11-1E8F-401E-B268-3F7ED1673C52}" type="slidenum">
              <a:rPr lang="es-ES" smtClean="0"/>
              <a:t>‹Nº›</a:t>
            </a:fld>
            <a:endParaRPr lang="es-ES"/>
          </a:p>
        </p:txBody>
      </p:sp>
    </p:spTree>
    <p:extLst>
      <p:ext uri="{BB962C8B-B14F-4D97-AF65-F5344CB8AC3E}">
        <p14:creationId xmlns:p14="http://schemas.microsoft.com/office/powerpoint/2010/main" val="1282175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B64371-2E4C-BE0A-845B-DCD829B8416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484823A-5CAE-C5CF-932E-08AAF324869D}"/>
              </a:ext>
            </a:extLst>
          </p:cNvPr>
          <p:cNvSpPr>
            <a:spLocks noGrp="1"/>
          </p:cNvSpPr>
          <p:nvPr>
            <p:ph type="dt" sz="half" idx="10"/>
          </p:nvPr>
        </p:nvSpPr>
        <p:spPr/>
        <p:txBody>
          <a:bodyPr/>
          <a:lstStyle/>
          <a:p>
            <a:fld id="{236C5E96-412B-4122-9596-062FF7A0535D}" type="datetimeFigureOut">
              <a:rPr lang="es-ES" smtClean="0"/>
              <a:t>26/02/2025</a:t>
            </a:fld>
            <a:endParaRPr lang="es-ES"/>
          </a:p>
        </p:txBody>
      </p:sp>
      <p:sp>
        <p:nvSpPr>
          <p:cNvPr id="4" name="Marcador de pie de página 3">
            <a:extLst>
              <a:ext uri="{FF2B5EF4-FFF2-40B4-BE49-F238E27FC236}">
                <a16:creationId xmlns:a16="http://schemas.microsoft.com/office/drawing/2014/main" id="{F4D12EE5-F5E7-4D51-996C-5E43247D1F1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AD5F6432-CF86-97C2-8752-62FBA35B9371}"/>
              </a:ext>
            </a:extLst>
          </p:cNvPr>
          <p:cNvSpPr>
            <a:spLocks noGrp="1"/>
          </p:cNvSpPr>
          <p:nvPr>
            <p:ph type="sldNum" sz="quarter" idx="12"/>
          </p:nvPr>
        </p:nvSpPr>
        <p:spPr/>
        <p:txBody>
          <a:bodyPr/>
          <a:lstStyle/>
          <a:p>
            <a:fld id="{454C3E11-1E8F-401E-B268-3F7ED1673C52}" type="slidenum">
              <a:rPr lang="es-ES" smtClean="0"/>
              <a:t>‹Nº›</a:t>
            </a:fld>
            <a:endParaRPr lang="es-ES"/>
          </a:p>
        </p:txBody>
      </p:sp>
    </p:spTree>
    <p:extLst>
      <p:ext uri="{BB962C8B-B14F-4D97-AF65-F5344CB8AC3E}">
        <p14:creationId xmlns:p14="http://schemas.microsoft.com/office/powerpoint/2010/main" val="2934093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739D9C5-D34D-7CF7-943E-BA9BFE414A83}"/>
              </a:ext>
            </a:extLst>
          </p:cNvPr>
          <p:cNvSpPr>
            <a:spLocks noGrp="1"/>
          </p:cNvSpPr>
          <p:nvPr>
            <p:ph type="dt" sz="half" idx="10"/>
          </p:nvPr>
        </p:nvSpPr>
        <p:spPr/>
        <p:txBody>
          <a:bodyPr/>
          <a:lstStyle/>
          <a:p>
            <a:fld id="{236C5E96-412B-4122-9596-062FF7A0535D}" type="datetimeFigureOut">
              <a:rPr lang="es-ES" smtClean="0"/>
              <a:t>26/02/2025</a:t>
            </a:fld>
            <a:endParaRPr lang="es-ES"/>
          </a:p>
        </p:txBody>
      </p:sp>
      <p:sp>
        <p:nvSpPr>
          <p:cNvPr id="3" name="Marcador de pie de página 2">
            <a:extLst>
              <a:ext uri="{FF2B5EF4-FFF2-40B4-BE49-F238E27FC236}">
                <a16:creationId xmlns:a16="http://schemas.microsoft.com/office/drawing/2014/main" id="{75B024C7-C834-082F-138B-92874E6D888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80E342A-EC2F-A107-8EC4-0DA9694D595E}"/>
              </a:ext>
            </a:extLst>
          </p:cNvPr>
          <p:cNvSpPr>
            <a:spLocks noGrp="1"/>
          </p:cNvSpPr>
          <p:nvPr>
            <p:ph type="sldNum" sz="quarter" idx="12"/>
          </p:nvPr>
        </p:nvSpPr>
        <p:spPr/>
        <p:txBody>
          <a:bodyPr/>
          <a:lstStyle/>
          <a:p>
            <a:fld id="{454C3E11-1E8F-401E-B268-3F7ED1673C52}" type="slidenum">
              <a:rPr lang="es-ES" smtClean="0"/>
              <a:t>‹Nº›</a:t>
            </a:fld>
            <a:endParaRPr lang="es-ES"/>
          </a:p>
        </p:txBody>
      </p:sp>
    </p:spTree>
    <p:extLst>
      <p:ext uri="{BB962C8B-B14F-4D97-AF65-F5344CB8AC3E}">
        <p14:creationId xmlns:p14="http://schemas.microsoft.com/office/powerpoint/2010/main" val="4056046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06D9CE-0DE5-8425-B6A5-0B3DBBBC1E6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9A30CDF-B440-F88F-6BFE-16362C3FB8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E531626-2A48-F701-A7EF-1BE4CACDB2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8AFBBC5-C0C0-3B62-DC03-41911AAAEACE}"/>
              </a:ext>
            </a:extLst>
          </p:cNvPr>
          <p:cNvSpPr>
            <a:spLocks noGrp="1"/>
          </p:cNvSpPr>
          <p:nvPr>
            <p:ph type="dt" sz="half" idx="10"/>
          </p:nvPr>
        </p:nvSpPr>
        <p:spPr/>
        <p:txBody>
          <a:bodyPr/>
          <a:lstStyle/>
          <a:p>
            <a:fld id="{236C5E96-412B-4122-9596-062FF7A0535D}" type="datetimeFigureOut">
              <a:rPr lang="es-ES" smtClean="0"/>
              <a:t>26/02/2025</a:t>
            </a:fld>
            <a:endParaRPr lang="es-ES"/>
          </a:p>
        </p:txBody>
      </p:sp>
      <p:sp>
        <p:nvSpPr>
          <p:cNvPr id="6" name="Marcador de pie de página 5">
            <a:extLst>
              <a:ext uri="{FF2B5EF4-FFF2-40B4-BE49-F238E27FC236}">
                <a16:creationId xmlns:a16="http://schemas.microsoft.com/office/drawing/2014/main" id="{26083565-7149-1A48-420C-D509DE0EA91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5C05AD3-472C-5A94-4EF3-D77F2ECE86F4}"/>
              </a:ext>
            </a:extLst>
          </p:cNvPr>
          <p:cNvSpPr>
            <a:spLocks noGrp="1"/>
          </p:cNvSpPr>
          <p:nvPr>
            <p:ph type="sldNum" sz="quarter" idx="12"/>
          </p:nvPr>
        </p:nvSpPr>
        <p:spPr/>
        <p:txBody>
          <a:bodyPr/>
          <a:lstStyle/>
          <a:p>
            <a:fld id="{454C3E11-1E8F-401E-B268-3F7ED1673C52}" type="slidenum">
              <a:rPr lang="es-ES" smtClean="0"/>
              <a:t>‹Nº›</a:t>
            </a:fld>
            <a:endParaRPr lang="es-ES"/>
          </a:p>
        </p:txBody>
      </p:sp>
    </p:spTree>
    <p:extLst>
      <p:ext uri="{BB962C8B-B14F-4D97-AF65-F5344CB8AC3E}">
        <p14:creationId xmlns:p14="http://schemas.microsoft.com/office/powerpoint/2010/main" val="1302836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395F78-AC16-241C-392C-590D70C1130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D3BBCB4B-6818-E7FA-5048-26DCB098FA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D27E54F6-0309-C457-FC60-87FC033A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A61810B-9B07-3751-6E29-5438FA300CA6}"/>
              </a:ext>
            </a:extLst>
          </p:cNvPr>
          <p:cNvSpPr>
            <a:spLocks noGrp="1"/>
          </p:cNvSpPr>
          <p:nvPr>
            <p:ph type="dt" sz="half" idx="10"/>
          </p:nvPr>
        </p:nvSpPr>
        <p:spPr/>
        <p:txBody>
          <a:bodyPr/>
          <a:lstStyle/>
          <a:p>
            <a:fld id="{236C5E96-412B-4122-9596-062FF7A0535D}" type="datetimeFigureOut">
              <a:rPr lang="es-ES" smtClean="0"/>
              <a:t>26/02/2025</a:t>
            </a:fld>
            <a:endParaRPr lang="es-ES"/>
          </a:p>
        </p:txBody>
      </p:sp>
      <p:sp>
        <p:nvSpPr>
          <p:cNvPr id="6" name="Marcador de pie de página 5">
            <a:extLst>
              <a:ext uri="{FF2B5EF4-FFF2-40B4-BE49-F238E27FC236}">
                <a16:creationId xmlns:a16="http://schemas.microsoft.com/office/drawing/2014/main" id="{CB176719-A9BC-4564-FCE0-2D368B05B31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497C82A-1496-C591-1662-A6418C60B076}"/>
              </a:ext>
            </a:extLst>
          </p:cNvPr>
          <p:cNvSpPr>
            <a:spLocks noGrp="1"/>
          </p:cNvSpPr>
          <p:nvPr>
            <p:ph type="sldNum" sz="quarter" idx="12"/>
          </p:nvPr>
        </p:nvSpPr>
        <p:spPr/>
        <p:txBody>
          <a:bodyPr/>
          <a:lstStyle/>
          <a:p>
            <a:fld id="{454C3E11-1E8F-401E-B268-3F7ED1673C52}" type="slidenum">
              <a:rPr lang="es-ES" smtClean="0"/>
              <a:t>‹Nº›</a:t>
            </a:fld>
            <a:endParaRPr lang="es-ES"/>
          </a:p>
        </p:txBody>
      </p:sp>
    </p:spTree>
    <p:extLst>
      <p:ext uri="{BB962C8B-B14F-4D97-AF65-F5344CB8AC3E}">
        <p14:creationId xmlns:p14="http://schemas.microsoft.com/office/powerpoint/2010/main" val="2965125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0CFCB07-16F6-9104-3A56-B580759E4E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B0890F1-FF80-D494-B1F6-A0A5D7F73D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729E3D3-F6A5-3171-4165-393949E7FE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6C5E96-412B-4122-9596-062FF7A0535D}" type="datetimeFigureOut">
              <a:rPr lang="es-ES" smtClean="0"/>
              <a:t>26/02/2025</a:t>
            </a:fld>
            <a:endParaRPr lang="es-ES"/>
          </a:p>
        </p:txBody>
      </p:sp>
      <p:sp>
        <p:nvSpPr>
          <p:cNvPr id="5" name="Marcador de pie de página 4">
            <a:extLst>
              <a:ext uri="{FF2B5EF4-FFF2-40B4-BE49-F238E27FC236}">
                <a16:creationId xmlns:a16="http://schemas.microsoft.com/office/drawing/2014/main" id="{53C31DFC-5E99-C3D4-DB9B-5D65B81E5E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29978B56-82C4-7F98-7D31-8212197F78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4C3E11-1E8F-401E-B268-3F7ED1673C52}" type="slidenum">
              <a:rPr lang="es-ES" smtClean="0"/>
              <a:t>‹Nº›</a:t>
            </a:fld>
            <a:endParaRPr lang="es-ES"/>
          </a:p>
        </p:txBody>
      </p:sp>
    </p:spTree>
    <p:extLst>
      <p:ext uri="{BB962C8B-B14F-4D97-AF65-F5344CB8AC3E}">
        <p14:creationId xmlns:p14="http://schemas.microsoft.com/office/powerpoint/2010/main" val="2011012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pixabay.com/pt/flores-amarela-campo-flor-354751/" TargetMode="External"/><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pixabay.com/es/flores-flores-silvestres-campo-1240149/" TargetMode="External"/><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pixnio.com/es/paisajes/parques-nacionales/cielo-verano-paisaje-cesped-arbol-naturaleza-agua-al-aire-libre" TargetMode="External"/><Relationship Id="rId7" Type="http://schemas.openxmlformats.org/officeDocument/2006/relationships/image" Target="../media/image28.pn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hyperlink" Target="https://www.pexels.com/es-es/foto/campo-campo-de-trigo-campos-de-cultivo-cereales-1637261/" TargetMode="External"/><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hyperlink" Target="https://consejonutricion.wordpress.com/2015/03/05/recomendaciones-firmes-en-el-consumo-de-azucar/" TargetMode="External"/><Relationship Id="rId2" Type="http://schemas.openxmlformats.org/officeDocument/2006/relationships/image" Target="../media/image42.jpg"/><Relationship Id="rId1" Type="http://schemas.openxmlformats.org/officeDocument/2006/relationships/slideLayout" Target="../slideLayouts/slideLayout1.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6.png"/><Relationship Id="rId7" Type="http://schemas.openxmlformats.org/officeDocument/2006/relationships/image" Target="../media/image100.pn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customXml" Target="../ink/ink2.xml"/><Relationship Id="rId5" Type="http://schemas.openxmlformats.org/officeDocument/2006/relationships/image" Target="../media/image90.png"/><Relationship Id="rId4" Type="http://schemas.openxmlformats.org/officeDocument/2006/relationships/customXml" Target="../ink/ink1.xml"/><Relationship Id="rId9" Type="http://schemas.openxmlformats.org/officeDocument/2006/relationships/image" Target="../media/image110.png"/></Relationships>
</file>

<file path=ppt/slides/_rels/slide8.xml.rels><?xml version="1.0" encoding="UTF-8" standalone="yes"?>
<Relationships xmlns="http://schemas.openxmlformats.org/package/2006/relationships"><Relationship Id="rId3" Type="http://schemas.openxmlformats.org/officeDocument/2006/relationships/hyperlink" Target="https://pxhere.com/es/photo/1295494" TargetMode="External"/><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4BB0D91A-985B-B097-F4B8-30C2880B0A49}"/>
              </a:ext>
            </a:extLst>
          </p:cNvPr>
          <p:cNvSpPr>
            <a:spLocks noGrp="1"/>
          </p:cNvSpPr>
          <p:nvPr>
            <p:ph type="ctrTitle" idx="4294967295"/>
          </p:nvPr>
        </p:nvSpPr>
        <p:spPr>
          <a:xfrm>
            <a:off x="398377" y="345233"/>
            <a:ext cx="3954463" cy="1303014"/>
          </a:xfrm>
        </p:spPr>
        <p:txBody>
          <a:bodyPr vert="horz" lIns="91440" tIns="45720" rIns="91440" bIns="45720" rtlCol="0" anchor="b">
            <a:normAutofit/>
          </a:bodyPr>
          <a:lstStyle/>
          <a:p>
            <a:pPr algn="ctr"/>
            <a:r>
              <a:rPr lang="en-US" sz="4000" b="1" dirty="0">
                <a:solidFill>
                  <a:schemeClr val="tx1">
                    <a:lumMod val="75000"/>
                    <a:lumOff val="25000"/>
                  </a:schemeClr>
                </a:solidFill>
              </a:rPr>
              <a:t>PAC 2025 ¿HACIA DÓNDE VAMOS?</a:t>
            </a:r>
          </a:p>
        </p:txBody>
      </p:sp>
      <p:sp>
        <p:nvSpPr>
          <p:cNvPr id="3" name="Subtítulo 2">
            <a:extLst>
              <a:ext uri="{FF2B5EF4-FFF2-40B4-BE49-F238E27FC236}">
                <a16:creationId xmlns:a16="http://schemas.microsoft.com/office/drawing/2014/main" id="{642CD99B-9B53-68CA-4F78-1958A2ABDDBE}"/>
              </a:ext>
            </a:extLst>
          </p:cNvPr>
          <p:cNvSpPr>
            <a:spLocks noGrp="1"/>
          </p:cNvSpPr>
          <p:nvPr>
            <p:ph type="subTitle" idx="4294967295"/>
          </p:nvPr>
        </p:nvSpPr>
        <p:spPr>
          <a:xfrm>
            <a:off x="0" y="4059238"/>
            <a:ext cx="2928938" cy="677862"/>
          </a:xfrm>
        </p:spPr>
        <p:txBody>
          <a:bodyPr vert="horz" lIns="91440" tIns="45720" rIns="91440" bIns="45720" rtlCol="0" anchor="t">
            <a:normAutofit/>
          </a:bodyPr>
          <a:lstStyle/>
          <a:p>
            <a:r>
              <a:rPr lang="en-US" sz="600">
                <a:solidFill>
                  <a:schemeClr val="tx1">
                    <a:lumMod val="75000"/>
                    <a:lumOff val="25000"/>
                  </a:schemeClr>
                </a:solidFill>
              </a:rPr>
              <a:t>VICECONSEJERÍA DE POLÍTICA AGRARIA COMUNITARIA Y DESARROLLO RURAL</a:t>
            </a:r>
          </a:p>
          <a:p>
            <a:r>
              <a:rPr lang="en-US" sz="600">
                <a:solidFill>
                  <a:schemeClr val="tx1">
                    <a:lumMod val="75000"/>
                    <a:lumOff val="25000"/>
                  </a:schemeClr>
                </a:solidFill>
              </a:rPr>
              <a:t>DIRECCIÓN GENERAL DE POLÍTICA AGRARIA COMUNITARIA</a:t>
            </a:r>
          </a:p>
          <a:p>
            <a:r>
              <a:rPr lang="en-US" sz="600">
                <a:solidFill>
                  <a:schemeClr val="tx1">
                    <a:lumMod val="75000"/>
                    <a:lumOff val="25000"/>
                  </a:schemeClr>
                </a:solidFill>
              </a:rPr>
              <a:t>SALAMANCA 18 DE FEBRERO 2025</a:t>
            </a:r>
            <a:endParaRPr lang="en-US" sz="600" dirty="0">
              <a:solidFill>
                <a:schemeClr val="tx1">
                  <a:lumMod val="75000"/>
                  <a:lumOff val="25000"/>
                </a:schemeClr>
              </a:solidFill>
            </a:endParaRPr>
          </a:p>
        </p:txBody>
      </p:sp>
      <p:sp>
        <p:nvSpPr>
          <p:cNvPr id="4" name="Subtítulo 2">
            <a:extLst>
              <a:ext uri="{FF2B5EF4-FFF2-40B4-BE49-F238E27FC236}">
                <a16:creationId xmlns:a16="http://schemas.microsoft.com/office/drawing/2014/main" id="{AC892674-082E-8539-5321-80A26B1E2210}"/>
              </a:ext>
            </a:extLst>
          </p:cNvPr>
          <p:cNvSpPr txBox="1">
            <a:spLocks/>
          </p:cNvSpPr>
          <p:nvPr/>
        </p:nvSpPr>
        <p:spPr>
          <a:xfrm>
            <a:off x="0" y="6145940"/>
            <a:ext cx="3973386" cy="705155"/>
          </a:xfrm>
          <a:prstGeom prst="rect">
            <a:avLst/>
          </a:prstGeom>
          <a:solidFill>
            <a:schemeClr val="accent2"/>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1">
                <a:latin typeface="Abadi Extra Light" panose="020B0204020104020204" pitchFamily="34" charset="0"/>
                <a:ea typeface="ADLaM Display" panose="020F0502020204030204" pitchFamily="2" charset="0"/>
                <a:cs typeface="72 Monospace" panose="020B0509030603020204" pitchFamily="49" charset="0"/>
              </a:rPr>
              <a:t>VICECONSEJERÍA DE POLÍTICA AGRARIA COMUNITARIA Y DESARROLLO RURAL</a:t>
            </a:r>
          </a:p>
          <a:p>
            <a:r>
              <a:rPr lang="en-US" sz="800" b="1">
                <a:latin typeface="Abadi Extra Light" panose="020B0204020104020204" pitchFamily="34" charset="0"/>
                <a:ea typeface="ADLaM Display" panose="020F0502020204030204" pitchFamily="2" charset="0"/>
                <a:cs typeface="72 Monospace" panose="020B0509030603020204" pitchFamily="49" charset="0"/>
              </a:rPr>
              <a:t>DIRECCIÓN GENERAL DE POLÍTICA AGRARIA COMUNITARIA</a:t>
            </a:r>
          </a:p>
          <a:p>
            <a:r>
              <a:rPr lang="en-US" sz="800" b="1">
                <a:latin typeface="Abadi Extra Light" panose="020B0204020104020204" pitchFamily="34" charset="0"/>
                <a:ea typeface="ADLaM Display" panose="020F0502020204030204" pitchFamily="2" charset="0"/>
                <a:cs typeface="72 Monospace" panose="020B0509030603020204" pitchFamily="49" charset="0"/>
              </a:rPr>
              <a:t>FEBRERO 2025</a:t>
            </a:r>
            <a:endParaRPr lang="en-US" sz="800" b="1" dirty="0">
              <a:latin typeface="Abadi Extra Light" panose="020B0204020104020204" pitchFamily="34" charset="0"/>
              <a:ea typeface="ADLaM Display" panose="020F0502020204030204" pitchFamily="2" charset="0"/>
              <a:cs typeface="72 Monospace" panose="020B0509030603020204" pitchFamily="49" charset="0"/>
            </a:endParaRPr>
          </a:p>
        </p:txBody>
      </p:sp>
      <p:pic>
        <p:nvPicPr>
          <p:cNvPr id="6" name="Imagen 5">
            <a:extLst>
              <a:ext uri="{FF2B5EF4-FFF2-40B4-BE49-F238E27FC236}">
                <a16:creationId xmlns:a16="http://schemas.microsoft.com/office/drawing/2014/main" id="{824F9D7C-BCC0-D5DD-1ED8-92969512A94F}"/>
              </a:ext>
            </a:extLst>
          </p:cNvPr>
          <p:cNvPicPr>
            <a:picLocks noChangeAspect="1"/>
          </p:cNvPicPr>
          <p:nvPr/>
        </p:nvPicPr>
        <p:blipFill>
          <a:blip r:embed="rId3"/>
          <a:stretch>
            <a:fillRect/>
          </a:stretch>
        </p:blipFill>
        <p:spPr>
          <a:xfrm>
            <a:off x="10771509" y="6236154"/>
            <a:ext cx="1420491" cy="621846"/>
          </a:xfrm>
          <a:prstGeom prst="rect">
            <a:avLst/>
          </a:prstGeom>
        </p:spPr>
      </p:pic>
      <p:pic>
        <p:nvPicPr>
          <p:cNvPr id="10" name="Imagen 9">
            <a:extLst>
              <a:ext uri="{FF2B5EF4-FFF2-40B4-BE49-F238E27FC236}">
                <a16:creationId xmlns:a16="http://schemas.microsoft.com/office/drawing/2014/main" id="{4112A078-D799-1ECD-62C2-EE9DE6B51FD6}"/>
              </a:ext>
            </a:extLst>
          </p:cNvPr>
          <p:cNvPicPr>
            <a:picLocks noChangeAspect="1"/>
          </p:cNvPicPr>
          <p:nvPr/>
        </p:nvPicPr>
        <p:blipFill>
          <a:blip r:embed="rId4"/>
          <a:stretch>
            <a:fillRect/>
          </a:stretch>
        </p:blipFill>
        <p:spPr>
          <a:xfrm>
            <a:off x="4845136" y="5250731"/>
            <a:ext cx="5054623" cy="1512244"/>
          </a:xfrm>
          <a:prstGeom prst="rect">
            <a:avLst/>
          </a:prstGeom>
        </p:spPr>
      </p:pic>
    </p:spTree>
    <p:extLst>
      <p:ext uri="{BB962C8B-B14F-4D97-AF65-F5344CB8AC3E}">
        <p14:creationId xmlns:p14="http://schemas.microsoft.com/office/powerpoint/2010/main" val="476382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5" name="Tabla 5">
            <a:extLst>
              <a:ext uri="{FF2B5EF4-FFF2-40B4-BE49-F238E27FC236}">
                <a16:creationId xmlns:a16="http://schemas.microsoft.com/office/drawing/2014/main" id="{152CE0D4-0D30-61F1-7A3E-C76B6BA456CE}"/>
              </a:ext>
            </a:extLst>
          </p:cNvPr>
          <p:cNvGraphicFramePr>
            <a:graphicFrameLocks noGrp="1"/>
          </p:cNvGraphicFramePr>
          <p:nvPr>
            <p:ph idx="1"/>
            <p:extLst>
              <p:ext uri="{D42A27DB-BD31-4B8C-83A1-F6EECF244321}">
                <p14:modId xmlns:p14="http://schemas.microsoft.com/office/powerpoint/2010/main" val="3250229034"/>
              </p:ext>
            </p:extLst>
          </p:nvPr>
        </p:nvGraphicFramePr>
        <p:xfrm>
          <a:off x="1080796" y="1685031"/>
          <a:ext cx="10791163" cy="4236720"/>
        </p:xfrm>
        <a:graphic>
          <a:graphicData uri="http://schemas.openxmlformats.org/drawingml/2006/table">
            <a:tbl>
              <a:tblPr firstRow="1" bandRow="1">
                <a:effectLst>
                  <a:innerShdw blurRad="114300">
                    <a:prstClr val="black"/>
                  </a:innerShdw>
                </a:effectLst>
                <a:tableStyleId>{5C22544A-7EE6-4342-B048-85BDC9FD1C3A}</a:tableStyleId>
              </a:tblPr>
              <a:tblGrid>
                <a:gridCol w="1113764">
                  <a:extLst>
                    <a:ext uri="{9D8B030D-6E8A-4147-A177-3AD203B41FA5}">
                      <a16:colId xmlns:a16="http://schemas.microsoft.com/office/drawing/2014/main" val="1058443151"/>
                    </a:ext>
                  </a:extLst>
                </a:gridCol>
                <a:gridCol w="2106507">
                  <a:extLst>
                    <a:ext uri="{9D8B030D-6E8A-4147-A177-3AD203B41FA5}">
                      <a16:colId xmlns:a16="http://schemas.microsoft.com/office/drawing/2014/main" val="1385449626"/>
                    </a:ext>
                  </a:extLst>
                </a:gridCol>
                <a:gridCol w="7570892">
                  <a:extLst>
                    <a:ext uri="{9D8B030D-6E8A-4147-A177-3AD203B41FA5}">
                      <a16:colId xmlns:a16="http://schemas.microsoft.com/office/drawing/2014/main" val="3247156274"/>
                    </a:ext>
                  </a:extLst>
                </a:gridCol>
              </a:tblGrid>
              <a:tr h="506624">
                <a:tc>
                  <a:txBody>
                    <a:bodyPr/>
                    <a:lstStyle/>
                    <a:p>
                      <a:r>
                        <a:rPr lang="es-ES" b="1" u="sng" dirty="0">
                          <a:solidFill>
                            <a:srgbClr val="006600"/>
                          </a:solidFill>
                          <a:effectLst/>
                        </a:rPr>
                        <a:t>BCAM 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r>
                        <a:rPr lang="es-ES" sz="1400" b="0" i="0" u="none" kern="1200" dirty="0">
                          <a:solidFill>
                            <a:srgbClr val="339933"/>
                          </a:solidFill>
                          <a:latin typeface="+mn-lt"/>
                          <a:ea typeface="+mn-ea"/>
                          <a:cs typeface="+mn-cs"/>
                        </a:rPr>
                        <a:t>ROTACIÓN EN TIERRAS DE CULTIVO</a:t>
                      </a:r>
                    </a:p>
                  </a:txBody>
                  <a:tcPr anchor="ct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marL="182563" lvl="6" indent="0"/>
                      <a:r>
                        <a:rPr lang="es-ES" sz="1400" b="1" kern="1200" dirty="0">
                          <a:solidFill>
                            <a:schemeClr val="tx1"/>
                          </a:solidFill>
                          <a:highlight>
                            <a:srgbClr val="33CC33"/>
                          </a:highlight>
                          <a:latin typeface="+mn-lt"/>
                          <a:ea typeface="+mn-ea"/>
                          <a:cs typeface="+mn-cs"/>
                        </a:rPr>
                        <a:t>SE PUEDE ELEGIR ENTRE ROTAR O DIVERSIFICAR </a:t>
                      </a:r>
                    </a:p>
                    <a:p>
                      <a:pPr marL="182563" lvl="6" indent="0"/>
                      <a:r>
                        <a:rPr lang="es-ES" sz="1400" b="1" kern="1200" dirty="0">
                          <a:solidFill>
                            <a:srgbClr val="339933"/>
                          </a:solidFill>
                          <a:latin typeface="+mn-lt"/>
                          <a:ea typeface="+mn-ea"/>
                          <a:cs typeface="+mn-cs"/>
                        </a:rPr>
                        <a:t>ROTACIÓN:</a:t>
                      </a:r>
                    </a:p>
                    <a:p>
                      <a:pPr marL="468313" lvl="6" indent="-285750">
                        <a:buFont typeface="Arial" panose="020B0604020202020204" pitchFamily="34" charset="0"/>
                        <a:buChar char="•"/>
                      </a:pPr>
                      <a:r>
                        <a:rPr lang="es-ES" sz="1400" b="1" kern="1200" dirty="0">
                          <a:solidFill>
                            <a:srgbClr val="339933"/>
                          </a:solidFill>
                          <a:latin typeface="+mn-lt"/>
                          <a:ea typeface="+mn-ea"/>
                          <a:cs typeface="+mn-cs"/>
                        </a:rPr>
                        <a:t>Anual 33% TC diferentes respecto al año anterior (excepto plurianuales, barbechos y forrajes)</a:t>
                      </a:r>
                    </a:p>
                    <a:p>
                      <a:pPr marL="468313" lvl="6" indent="-285750">
                        <a:buFont typeface="Arial" panose="020B0604020202020204" pitchFamily="34" charset="0"/>
                        <a:buChar char="•"/>
                      </a:pPr>
                      <a:r>
                        <a:rPr lang="es-ES" sz="1400" b="1" kern="1200" dirty="0">
                          <a:solidFill>
                            <a:srgbClr val="339933"/>
                          </a:solidFill>
                          <a:latin typeface="+mn-lt"/>
                          <a:ea typeface="+mn-ea"/>
                          <a:cs typeface="+mn-cs"/>
                        </a:rPr>
                        <a:t>Interanual: una vez se cumple la anterior anual, todas las parcelas han de cambiar al menos una vez cada tres años. Es decir, se cumpliría en 2025 si se rota al menos un año en todas las parcelas en </a:t>
                      </a:r>
                      <a:r>
                        <a:rPr lang="es-ES" sz="1400" b="1" kern="1200" dirty="0">
                          <a:solidFill>
                            <a:srgbClr val="339933"/>
                          </a:solidFill>
                          <a:highlight>
                            <a:srgbClr val="FFFF00"/>
                          </a:highlight>
                          <a:latin typeface="+mn-lt"/>
                          <a:ea typeface="+mn-ea"/>
                          <a:cs typeface="+mn-cs"/>
                        </a:rPr>
                        <a:t>2023, 2024 y 2025</a:t>
                      </a:r>
                      <a:r>
                        <a:rPr lang="es-ES" sz="1400" b="1" kern="1200" dirty="0">
                          <a:solidFill>
                            <a:srgbClr val="339933"/>
                          </a:solidFill>
                          <a:latin typeface="+mn-lt"/>
                          <a:ea typeface="+mn-ea"/>
                          <a:cs typeface="+mn-cs"/>
                        </a:rPr>
                        <a:t>, o no cumpliendo esto se puede cumplir en </a:t>
                      </a:r>
                      <a:r>
                        <a:rPr lang="es-ES" sz="1400" b="1" kern="1200" dirty="0">
                          <a:solidFill>
                            <a:srgbClr val="339933"/>
                          </a:solidFill>
                          <a:highlight>
                            <a:srgbClr val="00FF00"/>
                          </a:highlight>
                          <a:latin typeface="+mn-lt"/>
                          <a:ea typeface="+mn-ea"/>
                          <a:cs typeface="+mn-cs"/>
                        </a:rPr>
                        <a:t>2025, 2026 y 2027</a:t>
                      </a:r>
                      <a:r>
                        <a:rPr lang="es-ES" sz="1400" b="1" kern="1200" dirty="0">
                          <a:solidFill>
                            <a:srgbClr val="339933"/>
                          </a:solidFill>
                          <a:latin typeface="+mn-lt"/>
                          <a:ea typeface="+mn-ea"/>
                          <a:cs typeface="+mn-cs"/>
                        </a:rPr>
                        <a:t>.</a:t>
                      </a:r>
                    </a:p>
                    <a:p>
                      <a:pPr marL="182563" lvl="6" indent="0"/>
                      <a:endParaRPr lang="es-ES" sz="1400" b="1" kern="1200" dirty="0">
                        <a:solidFill>
                          <a:srgbClr val="339933"/>
                        </a:solidFill>
                        <a:latin typeface="+mn-lt"/>
                        <a:ea typeface="+mn-ea"/>
                        <a:cs typeface="+mn-cs"/>
                      </a:endParaRPr>
                    </a:p>
                    <a:p>
                      <a:pPr marL="182563" lvl="6" indent="0"/>
                      <a:r>
                        <a:rPr lang="es-ES" sz="1400" b="1" kern="1200" dirty="0">
                          <a:solidFill>
                            <a:srgbClr val="339933"/>
                          </a:solidFill>
                          <a:highlight>
                            <a:srgbClr val="FFFF00"/>
                          </a:highlight>
                          <a:latin typeface="+mn-lt"/>
                          <a:ea typeface="+mn-ea"/>
                          <a:cs typeface="+mn-cs"/>
                        </a:rPr>
                        <a:t>DIVERSIFICACIÓN DE CULTIVOS</a:t>
                      </a:r>
                      <a:r>
                        <a:rPr lang="es-ES" sz="1400" b="1" kern="1200" dirty="0">
                          <a:solidFill>
                            <a:srgbClr val="339933"/>
                          </a:solidFill>
                          <a:latin typeface="+mn-lt"/>
                          <a:ea typeface="+mn-ea"/>
                          <a:cs typeface="+mn-cs"/>
                        </a:rPr>
                        <a:t>:</a:t>
                      </a:r>
                    </a:p>
                    <a:p>
                      <a:pPr marL="357188" lvl="7" indent="-174625">
                        <a:buFont typeface="Arial" panose="020B0604020202020204" pitchFamily="34" charset="0"/>
                        <a:buChar char="•"/>
                      </a:pPr>
                      <a:r>
                        <a:rPr lang="es-ES" sz="1400" b="1" kern="1200" dirty="0">
                          <a:solidFill>
                            <a:srgbClr val="339933"/>
                          </a:solidFill>
                          <a:latin typeface="+mn-lt"/>
                          <a:ea typeface="+mn-ea"/>
                          <a:cs typeface="+mn-cs"/>
                        </a:rPr>
                        <a:t>Explotación &gt; 10 –≤ 30 ha, dos cultivos diferentes, ≤ 75% el principal.</a:t>
                      </a:r>
                    </a:p>
                    <a:p>
                      <a:pPr marL="357188" lvl="7" indent="-174625">
                        <a:buFont typeface="Arial" panose="020B0604020202020204" pitchFamily="34" charset="0"/>
                        <a:buChar char="•"/>
                      </a:pPr>
                      <a:r>
                        <a:rPr lang="es-ES" sz="1400" b="1" kern="1200" dirty="0">
                          <a:solidFill>
                            <a:srgbClr val="339933"/>
                          </a:solidFill>
                          <a:latin typeface="+mn-lt"/>
                          <a:ea typeface="+mn-ea"/>
                          <a:cs typeface="+mn-cs"/>
                        </a:rPr>
                        <a:t>Explotación &gt; 30 ha, tres cultivos diferentes, ≤ 75% el principal, ≤ 95% dos mayoritarios juntos.</a:t>
                      </a:r>
                    </a:p>
                    <a:p>
                      <a:pPr marL="182563" lvl="7" indent="0" algn="ctr">
                        <a:buFont typeface="Arial" panose="020B0604020202020204" pitchFamily="34" charset="0"/>
                        <a:buNone/>
                      </a:pPr>
                      <a:r>
                        <a:rPr lang="es-ES" sz="1400" b="1" kern="1200" dirty="0">
                          <a:solidFill>
                            <a:srgbClr val="339933"/>
                          </a:solidFill>
                          <a:highlight>
                            <a:srgbClr val="FFFF00"/>
                          </a:highlight>
                          <a:latin typeface="+mn-lt"/>
                          <a:ea typeface="+mn-ea"/>
                          <a:cs typeface="+mn-cs"/>
                        </a:rPr>
                        <a:t>EXCEPCIONES A ESTA BCAM</a:t>
                      </a:r>
                      <a:r>
                        <a:rPr lang="es-ES" sz="1400" b="1" kern="1200" dirty="0">
                          <a:solidFill>
                            <a:srgbClr val="339933"/>
                          </a:solidFill>
                          <a:latin typeface="+mn-lt"/>
                          <a:ea typeface="+mn-ea"/>
                          <a:cs typeface="+mn-cs"/>
                        </a:rPr>
                        <a:t>:</a:t>
                      </a:r>
                    </a:p>
                    <a:p>
                      <a:pPr marL="357188" lvl="7" indent="-174625">
                        <a:buFont typeface="Arial" panose="020B0604020202020204" pitchFamily="34" charset="0"/>
                        <a:buChar char="•"/>
                      </a:pPr>
                      <a:r>
                        <a:rPr lang="es-ES" sz="1400" b="1" kern="1200" dirty="0">
                          <a:solidFill>
                            <a:srgbClr val="339933"/>
                          </a:solidFill>
                          <a:latin typeface="+mn-lt"/>
                          <a:ea typeface="+mn-ea"/>
                          <a:cs typeface="+mn-cs"/>
                        </a:rPr>
                        <a:t>&gt;75% tierra de cultivo: hierbas o forrajes herbáceos, leguminosas o barbecho (combinación).</a:t>
                      </a:r>
                    </a:p>
                    <a:p>
                      <a:pPr marL="357188" lvl="7" indent="-174625">
                        <a:buFont typeface="Arial" panose="020B0604020202020204" pitchFamily="34" charset="0"/>
                        <a:buChar char="•"/>
                      </a:pPr>
                      <a:r>
                        <a:rPr lang="es-ES" sz="1400" b="1" kern="1200" dirty="0">
                          <a:solidFill>
                            <a:srgbClr val="339933"/>
                          </a:solidFill>
                          <a:latin typeface="+mn-lt"/>
                          <a:ea typeface="+mn-ea"/>
                          <a:cs typeface="+mn-cs"/>
                        </a:rPr>
                        <a:t>&gt;75% superficie admisible: pastos permanentes, hierbas o forrajes herbáceos (combinación).</a:t>
                      </a:r>
                    </a:p>
                    <a:p>
                      <a:pPr marL="357188" lvl="7" indent="-174625">
                        <a:buFont typeface="Arial" panose="020B0604020202020204" pitchFamily="34" charset="0"/>
                        <a:buChar char="•"/>
                      </a:pPr>
                      <a:r>
                        <a:rPr lang="es-ES" sz="1400" b="1" kern="1200" dirty="0">
                          <a:solidFill>
                            <a:srgbClr val="339933"/>
                          </a:solidFill>
                          <a:latin typeface="+mn-lt"/>
                          <a:ea typeface="+mn-ea"/>
                          <a:cs typeface="+mn-cs"/>
                        </a:rPr>
                        <a:t>Superficie de tierra de cultivo ≤ 10 hectáreas.</a:t>
                      </a:r>
                    </a:p>
                    <a:p>
                      <a:pPr marL="357188" lvl="7" indent="-174625">
                        <a:buFont typeface="Arial" panose="020B0604020202020204" pitchFamily="34" charset="0"/>
                        <a:buChar char="•"/>
                      </a:pPr>
                      <a:r>
                        <a:rPr lang="es-ES" sz="1400" b="1" kern="1200" dirty="0">
                          <a:solidFill>
                            <a:srgbClr val="339933"/>
                          </a:solidFill>
                          <a:latin typeface="+mn-lt"/>
                          <a:ea typeface="+mn-ea"/>
                          <a:cs typeface="+mn-cs"/>
                        </a:rPr>
                        <a:t>Superficie certificada de producción ecológica.</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extLst>
                  <a:ext uri="{0D108BD9-81ED-4DB2-BD59-A6C34878D82A}">
                    <a16:rowId xmlns:a16="http://schemas.microsoft.com/office/drawing/2014/main" val="3572050468"/>
                  </a:ext>
                </a:extLst>
              </a:tr>
              <a:tr h="7152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u="sng" dirty="0">
                          <a:solidFill>
                            <a:srgbClr val="006600"/>
                          </a:solidFill>
                          <a:effectLst/>
                        </a:rPr>
                        <a:t>BCAM 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CCFF99"/>
                    </a:solidFill>
                  </a:tcPr>
                </a:tc>
                <a:tc>
                  <a:txBody>
                    <a:bodyPr/>
                    <a:lstStyle/>
                    <a:p>
                      <a:r>
                        <a:rPr lang="es-ES" sz="1400" dirty="0">
                          <a:solidFill>
                            <a:srgbClr val="339933"/>
                          </a:solidFill>
                        </a:rPr>
                        <a:t>MANTENIMIENTO ELEMENTOS DEL PAISAJE, PROHIBICIÓN DE CORTAR SETOS</a:t>
                      </a:r>
                      <a:endParaRPr lang="es-ES" sz="1400" b="0" i="0" u="none" kern="1200" dirty="0">
                        <a:solidFill>
                          <a:srgbClr val="339933"/>
                        </a:solidFill>
                        <a:latin typeface="+mn-lt"/>
                        <a:ea typeface="+mn-ea"/>
                        <a:cs typeface="+mn-cs"/>
                      </a:endParaRPr>
                    </a:p>
                  </a:txBody>
                  <a:tcPr anchor="ctr">
                    <a:lnB w="12700" cap="flat" cmpd="sng" algn="ctr">
                      <a:solidFill>
                        <a:schemeClr val="tx1"/>
                      </a:solidFill>
                      <a:prstDash val="solid"/>
                      <a:round/>
                      <a:headEnd type="none" w="med" len="med"/>
                      <a:tailEnd type="none" w="med" len="med"/>
                    </a:lnB>
                    <a:solidFill>
                      <a:srgbClr val="CCFF99"/>
                    </a:solidFill>
                  </a:tcPr>
                </a:tc>
                <a:tc>
                  <a:txBody>
                    <a:bodyPr/>
                    <a:lstStyle/>
                    <a:p>
                      <a:pPr marL="182563" lvl="5" indent="0"/>
                      <a:r>
                        <a:rPr lang="es-ES" sz="1400" b="1" dirty="0">
                          <a:solidFill>
                            <a:srgbClr val="FF0000"/>
                          </a:solidFill>
                        </a:rPr>
                        <a:t>Eliminación del cumplimiento obligatorio de dejar un % min de la SENP</a:t>
                      </a:r>
                    </a:p>
                    <a:p>
                      <a:pPr marL="182563" lvl="5" indent="0"/>
                      <a:r>
                        <a:rPr lang="es-ES" sz="1400" b="1" dirty="0">
                          <a:solidFill>
                            <a:srgbClr val="339933"/>
                          </a:solidFill>
                        </a:rPr>
                        <a:t>Mantenimiento de los elementos de paisaje (SIGPAC).</a:t>
                      </a:r>
                    </a:p>
                    <a:p>
                      <a:pPr marL="182563" lvl="5" indent="0"/>
                      <a:r>
                        <a:rPr lang="es-ES" sz="1400" b="1" dirty="0">
                          <a:solidFill>
                            <a:srgbClr val="339933"/>
                          </a:solidFill>
                        </a:rPr>
                        <a:t>Prohibición de cortar setos y árboles durante la temporada de cría y reproducción de las aves.</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CCFF99"/>
                    </a:solidFill>
                  </a:tcPr>
                </a:tc>
                <a:extLst>
                  <a:ext uri="{0D108BD9-81ED-4DB2-BD59-A6C34878D82A}">
                    <a16:rowId xmlns:a16="http://schemas.microsoft.com/office/drawing/2014/main" val="2357073135"/>
                  </a:ext>
                </a:extLst>
              </a:tr>
            </a:tbl>
          </a:graphicData>
        </a:graphic>
      </p:graphicFrame>
      <p:sp>
        <p:nvSpPr>
          <p:cNvPr id="2" name="Título 1">
            <a:extLst>
              <a:ext uri="{FF2B5EF4-FFF2-40B4-BE49-F238E27FC236}">
                <a16:creationId xmlns:a16="http://schemas.microsoft.com/office/drawing/2014/main" id="{805AD17B-504F-42D1-E427-FC0191A7B09B}"/>
              </a:ext>
            </a:extLst>
          </p:cNvPr>
          <p:cNvSpPr>
            <a:spLocks noGrp="1"/>
          </p:cNvSpPr>
          <p:nvPr>
            <p:ph type="title"/>
          </p:nvPr>
        </p:nvSpPr>
        <p:spPr>
          <a:xfrm>
            <a:off x="838200" y="206506"/>
            <a:ext cx="10515600" cy="714731"/>
          </a:xfrm>
          <a:solidFill>
            <a:schemeClr val="bg1"/>
          </a:solidFill>
        </p:spPr>
        <p:txBody>
          <a:bodyPr/>
          <a:lstStyle/>
          <a:p>
            <a:r>
              <a:rPr lang="es-ES" dirty="0">
                <a:solidFill>
                  <a:srgbClr val="C00000"/>
                </a:solidFill>
              </a:rPr>
              <a:t>PAC 2025 – </a:t>
            </a:r>
            <a:r>
              <a:rPr lang="es-ES" sz="2600" dirty="0">
                <a:solidFill>
                  <a:srgbClr val="C00000"/>
                </a:solidFill>
              </a:rPr>
              <a:t>ARQUITECTURA VERDE – CONDICIONALIDAD REFORZADA</a:t>
            </a:r>
            <a:endParaRPr lang="es-ES" sz="2600" dirty="0"/>
          </a:p>
        </p:txBody>
      </p:sp>
      <p:sp>
        <p:nvSpPr>
          <p:cNvPr id="4" name="Rectángulo 3">
            <a:extLst>
              <a:ext uri="{FF2B5EF4-FFF2-40B4-BE49-F238E27FC236}">
                <a16:creationId xmlns:a16="http://schemas.microsoft.com/office/drawing/2014/main" id="{3BCBFA10-A02F-0122-D0FC-6B365992255F}"/>
              </a:ext>
            </a:extLst>
          </p:cNvPr>
          <p:cNvSpPr/>
          <p:nvPr/>
        </p:nvSpPr>
        <p:spPr>
          <a:xfrm>
            <a:off x="1968137" y="1010185"/>
            <a:ext cx="8499566" cy="487680"/>
          </a:xfrm>
          <a:prstGeom prst="rect">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t>BUENAS CONDICIONES AGRARIAS Y MEDIOAMBIENTALES (BCAM)</a:t>
            </a:r>
          </a:p>
        </p:txBody>
      </p:sp>
      <p:sp>
        <p:nvSpPr>
          <p:cNvPr id="7" name="CuadroTexto 6">
            <a:extLst>
              <a:ext uri="{FF2B5EF4-FFF2-40B4-BE49-F238E27FC236}">
                <a16:creationId xmlns:a16="http://schemas.microsoft.com/office/drawing/2014/main" id="{EA87498C-C0D1-29D5-D54D-132F1B691B5A}"/>
              </a:ext>
            </a:extLst>
          </p:cNvPr>
          <p:cNvSpPr txBox="1"/>
          <p:nvPr/>
        </p:nvSpPr>
        <p:spPr>
          <a:xfrm>
            <a:off x="2758440" y="2054363"/>
            <a:ext cx="1417320" cy="738664"/>
          </a:xfrm>
          <a:prstGeom prst="rect">
            <a:avLst/>
          </a:prstGeom>
          <a:solidFill>
            <a:schemeClr val="accent2">
              <a:lumMod val="75000"/>
            </a:schemeClr>
          </a:solidFill>
        </p:spPr>
        <p:txBody>
          <a:bodyPr wrap="square" rtlCol="0">
            <a:spAutoFit/>
          </a:bodyPr>
          <a:lstStyle/>
          <a:p>
            <a:pPr algn="ctr"/>
            <a:r>
              <a:rPr lang="es-ES" sz="1400" dirty="0"/>
              <a:t>CULTIVO PRINCIPAL DE ABRIL A JUNIO</a:t>
            </a:r>
          </a:p>
        </p:txBody>
      </p:sp>
      <p:sp>
        <p:nvSpPr>
          <p:cNvPr id="9" name="CuadroTexto 8">
            <a:extLst>
              <a:ext uri="{FF2B5EF4-FFF2-40B4-BE49-F238E27FC236}">
                <a16:creationId xmlns:a16="http://schemas.microsoft.com/office/drawing/2014/main" id="{A569A857-3615-3B89-A1DC-7F4703232CCF}"/>
              </a:ext>
            </a:extLst>
          </p:cNvPr>
          <p:cNvSpPr txBox="1"/>
          <p:nvPr/>
        </p:nvSpPr>
        <p:spPr>
          <a:xfrm>
            <a:off x="8359140" y="1685031"/>
            <a:ext cx="1188720" cy="369332"/>
          </a:xfrm>
          <a:prstGeom prst="rect">
            <a:avLst/>
          </a:prstGeom>
          <a:solidFill>
            <a:schemeClr val="accent1"/>
          </a:solidFill>
        </p:spPr>
        <p:txBody>
          <a:bodyPr wrap="square" rtlCol="0">
            <a:spAutoFit/>
          </a:bodyPr>
          <a:lstStyle/>
          <a:p>
            <a:r>
              <a:rPr lang="es-ES" dirty="0"/>
              <a:t>NOVEDAD</a:t>
            </a:r>
          </a:p>
        </p:txBody>
      </p:sp>
    </p:spTree>
    <p:extLst>
      <p:ext uri="{BB962C8B-B14F-4D97-AF65-F5344CB8AC3E}">
        <p14:creationId xmlns:p14="http://schemas.microsoft.com/office/powerpoint/2010/main" val="2487763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5AD17B-504F-42D1-E427-FC0191A7B09B}"/>
              </a:ext>
            </a:extLst>
          </p:cNvPr>
          <p:cNvSpPr>
            <a:spLocks noGrp="1"/>
          </p:cNvSpPr>
          <p:nvPr>
            <p:ph type="title"/>
          </p:nvPr>
        </p:nvSpPr>
        <p:spPr>
          <a:xfrm>
            <a:off x="838200" y="365126"/>
            <a:ext cx="10515600" cy="961752"/>
          </a:xfrm>
        </p:spPr>
        <p:txBody>
          <a:bodyPr/>
          <a:lstStyle/>
          <a:p>
            <a:r>
              <a:rPr lang="es-ES" dirty="0">
                <a:solidFill>
                  <a:srgbClr val="C00000"/>
                </a:solidFill>
              </a:rPr>
              <a:t>PAC 2025 – </a:t>
            </a:r>
            <a:r>
              <a:rPr lang="es-ES" sz="2600" dirty="0">
                <a:solidFill>
                  <a:srgbClr val="C00000"/>
                </a:solidFill>
              </a:rPr>
              <a:t>ARQUITECTURA VERDE – CONDICIONALIDAD REFORZADA</a:t>
            </a:r>
            <a:endParaRPr lang="es-ES" sz="2600" dirty="0"/>
          </a:p>
        </p:txBody>
      </p:sp>
      <p:graphicFrame>
        <p:nvGraphicFramePr>
          <p:cNvPr id="5" name="Tabla 5">
            <a:extLst>
              <a:ext uri="{FF2B5EF4-FFF2-40B4-BE49-F238E27FC236}">
                <a16:creationId xmlns:a16="http://schemas.microsoft.com/office/drawing/2014/main" id="{152CE0D4-0D30-61F1-7A3E-C76B6BA456CE}"/>
              </a:ext>
            </a:extLst>
          </p:cNvPr>
          <p:cNvGraphicFramePr>
            <a:graphicFrameLocks noGrp="1"/>
          </p:cNvGraphicFramePr>
          <p:nvPr>
            <p:ph idx="1"/>
            <p:extLst>
              <p:ext uri="{D42A27DB-BD31-4B8C-83A1-F6EECF244321}">
                <p14:modId xmlns:p14="http://schemas.microsoft.com/office/powerpoint/2010/main" val="767284457"/>
              </p:ext>
            </p:extLst>
          </p:nvPr>
        </p:nvGraphicFramePr>
        <p:xfrm>
          <a:off x="838200" y="1599196"/>
          <a:ext cx="10515600" cy="2263502"/>
        </p:xfrm>
        <a:graphic>
          <a:graphicData uri="http://schemas.openxmlformats.org/drawingml/2006/table">
            <a:tbl>
              <a:tblPr firstRow="1" bandRow="1">
                <a:tableStyleId>{5C22544A-7EE6-4342-B048-85BDC9FD1C3A}</a:tableStyleId>
              </a:tblPr>
              <a:tblGrid>
                <a:gridCol w="1077686">
                  <a:extLst>
                    <a:ext uri="{9D8B030D-6E8A-4147-A177-3AD203B41FA5}">
                      <a16:colId xmlns:a16="http://schemas.microsoft.com/office/drawing/2014/main" val="1058443151"/>
                    </a:ext>
                  </a:extLst>
                </a:gridCol>
                <a:gridCol w="2159725">
                  <a:extLst>
                    <a:ext uri="{9D8B030D-6E8A-4147-A177-3AD203B41FA5}">
                      <a16:colId xmlns:a16="http://schemas.microsoft.com/office/drawing/2014/main" val="1385449626"/>
                    </a:ext>
                  </a:extLst>
                </a:gridCol>
                <a:gridCol w="7278189">
                  <a:extLst>
                    <a:ext uri="{9D8B030D-6E8A-4147-A177-3AD203B41FA5}">
                      <a16:colId xmlns:a16="http://schemas.microsoft.com/office/drawing/2014/main" val="3247156274"/>
                    </a:ext>
                  </a:extLst>
                </a:gridCol>
              </a:tblGrid>
              <a:tr h="1016936">
                <a:tc>
                  <a:txBody>
                    <a:bodyPr/>
                    <a:lstStyle/>
                    <a:p>
                      <a:r>
                        <a:rPr lang="es-ES" b="1" u="sng" dirty="0">
                          <a:solidFill>
                            <a:srgbClr val="006600"/>
                          </a:solidFill>
                        </a:rPr>
                        <a:t>BCAM 9</a:t>
                      </a:r>
                    </a:p>
                  </a:txBody>
                  <a:tcPr anchor="ctr">
                    <a:solidFill>
                      <a:schemeClr val="accent6">
                        <a:lumMod val="20000"/>
                        <a:lumOff val="80000"/>
                      </a:schemeClr>
                    </a:solidFill>
                  </a:tcPr>
                </a:tc>
                <a:tc>
                  <a:txBody>
                    <a:bodyPr/>
                    <a:lstStyle/>
                    <a:p>
                      <a:r>
                        <a:rPr lang="es-ES" sz="1400" b="0" kern="1200" dirty="0">
                          <a:solidFill>
                            <a:srgbClr val="339933"/>
                          </a:solidFill>
                          <a:latin typeface="+mn-lt"/>
                          <a:ea typeface="+mn-ea"/>
                          <a:cs typeface="+mn-cs"/>
                        </a:rPr>
                        <a:t>PROHIBICIÓN DE CONVERTIR PASTOS MEDIOAMBIENTAMENTE SENSIBLES</a:t>
                      </a:r>
                    </a:p>
                  </a:txBody>
                  <a:tcPr anchor="ctr">
                    <a:solidFill>
                      <a:schemeClr val="accent6">
                        <a:lumMod val="20000"/>
                        <a:lumOff val="80000"/>
                      </a:schemeClr>
                    </a:solidFill>
                  </a:tcPr>
                </a:tc>
                <a:tc>
                  <a:txBody>
                    <a:bodyPr/>
                    <a:lstStyle/>
                    <a:p>
                      <a:pPr marL="182563" lvl="6" indent="0"/>
                      <a:r>
                        <a:rPr lang="es-ES" sz="1400" b="0" kern="1200" dirty="0">
                          <a:solidFill>
                            <a:srgbClr val="339933"/>
                          </a:solidFill>
                          <a:latin typeface="+mn-lt"/>
                          <a:ea typeface="+mn-ea"/>
                          <a:cs typeface="+mn-cs"/>
                        </a:rPr>
                        <a:t>En caso de reconversión o labrado, se obligará a la reconversión de dichas superficies a pasto permanente</a:t>
                      </a:r>
                    </a:p>
                  </a:txBody>
                  <a:tcPr anchor="ctr">
                    <a:solidFill>
                      <a:schemeClr val="accent6">
                        <a:lumMod val="20000"/>
                        <a:lumOff val="80000"/>
                      </a:schemeClr>
                    </a:solidFill>
                  </a:tcPr>
                </a:tc>
                <a:extLst>
                  <a:ext uri="{0D108BD9-81ED-4DB2-BD59-A6C34878D82A}">
                    <a16:rowId xmlns:a16="http://schemas.microsoft.com/office/drawing/2014/main" val="3572050468"/>
                  </a:ext>
                </a:extLst>
              </a:tr>
              <a:tr h="12465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solidFill>
                            <a:srgbClr val="339933"/>
                          </a:solidFill>
                        </a:rPr>
                        <a:t>BCAM 10</a:t>
                      </a:r>
                    </a:p>
                  </a:txBody>
                  <a:tcPr anchor="ctr">
                    <a:solidFill>
                      <a:srgbClr val="CCFF99"/>
                    </a:solidFill>
                  </a:tcPr>
                </a:tc>
                <a:tc>
                  <a:txBody>
                    <a:bodyPr/>
                    <a:lstStyle/>
                    <a:p>
                      <a:r>
                        <a:rPr lang="es-ES" sz="1400" b="0" kern="1200" dirty="0">
                          <a:solidFill>
                            <a:srgbClr val="339933"/>
                          </a:solidFill>
                          <a:latin typeface="+mn-lt"/>
                          <a:ea typeface="+mn-ea"/>
                          <a:cs typeface="+mn-cs"/>
                        </a:rPr>
                        <a:t>FERTILIZACIÓN SOSTENIBLE</a:t>
                      </a:r>
                    </a:p>
                  </a:txBody>
                  <a:tcPr anchor="ctr">
                    <a:solidFill>
                      <a:srgbClr val="CCFF99"/>
                    </a:solidFill>
                  </a:tcPr>
                </a:tc>
                <a:tc>
                  <a:txBody>
                    <a:bodyPr/>
                    <a:lstStyle/>
                    <a:p>
                      <a:pPr marL="357188" lvl="4" indent="-174625">
                        <a:buFont typeface="Arial" panose="020B0604020202020204" pitchFamily="34" charset="0"/>
                        <a:buChar char="•"/>
                      </a:pPr>
                      <a:r>
                        <a:rPr lang="es-ES" sz="1400" b="0" strike="noStrike" kern="1200" baseline="0" dirty="0">
                          <a:solidFill>
                            <a:srgbClr val="339933"/>
                          </a:solidFill>
                          <a:latin typeface="+mn-lt"/>
                          <a:ea typeface="+mn-ea"/>
                          <a:cs typeface="+mn-cs"/>
                        </a:rPr>
                        <a:t>Anotación de todas las operaciones encaminadas al aporte de nutrientes o materia orgánica al suelo en el cuaderno digital de explotación</a:t>
                      </a:r>
                      <a:r>
                        <a:rPr lang="es-ES" sz="1400" b="0" strike="noStrike" kern="1200" baseline="0" dirty="0">
                          <a:solidFill>
                            <a:srgbClr val="FF0000"/>
                          </a:solidFill>
                          <a:latin typeface="+mn-lt"/>
                          <a:ea typeface="+mn-ea"/>
                          <a:cs typeface="+mn-cs"/>
                        </a:rPr>
                        <a:t> (pendiente modificación RD 1051/2022).</a:t>
                      </a:r>
                    </a:p>
                    <a:p>
                      <a:pPr marL="357188" lvl="4" indent="-174625">
                        <a:buFont typeface="Arial" panose="020B0604020202020204" pitchFamily="34" charset="0"/>
                        <a:buChar char="•"/>
                      </a:pPr>
                      <a:r>
                        <a:rPr lang="es-ES" sz="1400" b="0" strike="noStrike" kern="1200" baseline="0" dirty="0">
                          <a:solidFill>
                            <a:srgbClr val="339933"/>
                          </a:solidFill>
                          <a:latin typeface="+mn-lt"/>
                          <a:ea typeface="+mn-ea"/>
                          <a:cs typeface="+mn-cs"/>
                        </a:rPr>
                        <a:t>Plan de abonado, </a:t>
                      </a:r>
                      <a:r>
                        <a:rPr lang="es-ES" sz="1400" b="1" strike="noStrike" kern="1200" baseline="0" dirty="0">
                          <a:solidFill>
                            <a:srgbClr val="339933"/>
                          </a:solidFill>
                          <a:highlight>
                            <a:srgbClr val="FFFF00"/>
                          </a:highlight>
                          <a:latin typeface="+mn-lt"/>
                          <a:ea typeface="+mn-ea"/>
                          <a:cs typeface="+mn-cs"/>
                        </a:rPr>
                        <a:t>APLICA</a:t>
                      </a:r>
                      <a:r>
                        <a:rPr lang="es-ES" sz="1400" b="0" strike="noStrike" kern="1200" baseline="0" dirty="0">
                          <a:solidFill>
                            <a:srgbClr val="339933"/>
                          </a:solidFill>
                          <a:highlight>
                            <a:srgbClr val="FFFF00"/>
                          </a:highlight>
                          <a:latin typeface="+mn-lt"/>
                          <a:ea typeface="+mn-ea"/>
                          <a:cs typeface="+mn-cs"/>
                        </a:rPr>
                        <a:t> </a:t>
                      </a:r>
                      <a:r>
                        <a:rPr lang="es-ES" sz="1400" b="1" strike="noStrike" kern="1200" baseline="0" dirty="0">
                          <a:solidFill>
                            <a:srgbClr val="339933"/>
                          </a:solidFill>
                          <a:highlight>
                            <a:srgbClr val="FFFF00"/>
                          </a:highlight>
                          <a:latin typeface="+mn-lt"/>
                          <a:ea typeface="+mn-ea"/>
                          <a:cs typeface="+mn-cs"/>
                        </a:rPr>
                        <a:t>ECORREGIMENES DE REGADIO PAC 2025 como el año pasado, </a:t>
                      </a:r>
                      <a:r>
                        <a:rPr lang="es-ES" sz="1400" b="0" strike="noStrike" kern="1200" baseline="0" dirty="0">
                          <a:solidFill>
                            <a:srgbClr val="FF0000"/>
                          </a:solidFill>
                          <a:latin typeface="+mn-lt"/>
                          <a:ea typeface="+mn-ea"/>
                          <a:cs typeface="+mn-cs"/>
                        </a:rPr>
                        <a:t>, (resto pendiente modificación RD 1051/2022).</a:t>
                      </a:r>
                    </a:p>
                    <a:p>
                      <a:pPr marL="357188" lvl="4" indent="-174625">
                        <a:buFont typeface="Arial" panose="020B0604020202020204" pitchFamily="34" charset="0"/>
                        <a:buChar char="•"/>
                      </a:pPr>
                      <a:r>
                        <a:rPr lang="es-ES" sz="1400" b="0" kern="1200" dirty="0">
                          <a:solidFill>
                            <a:srgbClr val="339933"/>
                          </a:solidFill>
                          <a:latin typeface="+mn-lt"/>
                          <a:ea typeface="+mn-ea"/>
                          <a:cs typeface="+mn-cs"/>
                        </a:rPr>
                        <a:t>Aplicación localizada de purines y enterrado de estiércoles sólidos en las superficies agrícolas</a:t>
                      </a:r>
                    </a:p>
                  </a:txBody>
                  <a:tcPr anchor="ctr">
                    <a:solidFill>
                      <a:srgbClr val="CCFF99"/>
                    </a:solidFill>
                  </a:tcPr>
                </a:tc>
                <a:extLst>
                  <a:ext uri="{0D108BD9-81ED-4DB2-BD59-A6C34878D82A}">
                    <a16:rowId xmlns:a16="http://schemas.microsoft.com/office/drawing/2014/main" val="2357073135"/>
                  </a:ext>
                </a:extLst>
              </a:tr>
            </a:tbl>
          </a:graphicData>
        </a:graphic>
      </p:graphicFrame>
      <p:sp>
        <p:nvSpPr>
          <p:cNvPr id="4" name="Rectángulo 3">
            <a:extLst>
              <a:ext uri="{FF2B5EF4-FFF2-40B4-BE49-F238E27FC236}">
                <a16:creationId xmlns:a16="http://schemas.microsoft.com/office/drawing/2014/main" id="{3BCBFA10-A02F-0122-D0FC-6B365992255F}"/>
              </a:ext>
            </a:extLst>
          </p:cNvPr>
          <p:cNvSpPr/>
          <p:nvPr/>
        </p:nvSpPr>
        <p:spPr>
          <a:xfrm>
            <a:off x="1968137" y="1062441"/>
            <a:ext cx="8499566" cy="487680"/>
          </a:xfrm>
          <a:prstGeom prst="rect">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t>BUENAS CONDICIONES AGRARIAS Y MEDIOAMBIENTALES (BCAM)</a:t>
            </a:r>
          </a:p>
        </p:txBody>
      </p:sp>
      <p:graphicFrame>
        <p:nvGraphicFramePr>
          <p:cNvPr id="3" name="Tabla 5">
            <a:extLst>
              <a:ext uri="{FF2B5EF4-FFF2-40B4-BE49-F238E27FC236}">
                <a16:creationId xmlns:a16="http://schemas.microsoft.com/office/drawing/2014/main" id="{B33ADB49-4C18-9450-F8F1-969290E1105E}"/>
              </a:ext>
            </a:extLst>
          </p:cNvPr>
          <p:cNvGraphicFramePr>
            <a:graphicFrameLocks noGrp="1"/>
          </p:cNvGraphicFramePr>
          <p:nvPr>
            <p:extLst>
              <p:ext uri="{D42A27DB-BD31-4B8C-83A1-F6EECF244321}">
                <p14:modId xmlns:p14="http://schemas.microsoft.com/office/powerpoint/2010/main" val="273186321"/>
              </p:ext>
            </p:extLst>
          </p:nvPr>
        </p:nvGraphicFramePr>
        <p:xfrm>
          <a:off x="838200" y="4199467"/>
          <a:ext cx="10517777" cy="668482"/>
        </p:xfrm>
        <a:graphic>
          <a:graphicData uri="http://schemas.openxmlformats.org/drawingml/2006/table">
            <a:tbl>
              <a:tblPr firstRow="1" bandRow="1">
                <a:tableStyleId>{5C22544A-7EE6-4342-B048-85BDC9FD1C3A}</a:tableStyleId>
              </a:tblPr>
              <a:tblGrid>
                <a:gridCol w="3272327">
                  <a:extLst>
                    <a:ext uri="{9D8B030D-6E8A-4147-A177-3AD203B41FA5}">
                      <a16:colId xmlns:a16="http://schemas.microsoft.com/office/drawing/2014/main" val="2862380567"/>
                    </a:ext>
                  </a:extLst>
                </a:gridCol>
                <a:gridCol w="7245450">
                  <a:extLst>
                    <a:ext uri="{9D8B030D-6E8A-4147-A177-3AD203B41FA5}">
                      <a16:colId xmlns:a16="http://schemas.microsoft.com/office/drawing/2014/main" val="2683283132"/>
                    </a:ext>
                  </a:extLst>
                </a:gridCol>
              </a:tblGrid>
              <a:tr h="668482">
                <a:tc>
                  <a:txBody>
                    <a:bodyPr/>
                    <a:lstStyle/>
                    <a:p>
                      <a:pPr algn="l"/>
                      <a:r>
                        <a:rPr lang="es-ES" sz="1800" b="1" dirty="0"/>
                        <a:t>NORMAS DE CONDICIONALIDAD SOCIAL</a:t>
                      </a:r>
                    </a:p>
                  </a:txBody>
                  <a:tcPr anchor="ctr">
                    <a:solidFill>
                      <a:srgbClr val="0070C0"/>
                    </a:solidFill>
                  </a:tcPr>
                </a:tc>
                <a:tc>
                  <a:txBody>
                    <a:bodyPr/>
                    <a:lstStyle/>
                    <a:p>
                      <a:pPr marL="357188" lvl="4" indent="-174625">
                        <a:buFont typeface="Arial" panose="020B0604020202020204" pitchFamily="34" charset="0"/>
                        <a:buChar char="•"/>
                      </a:pPr>
                      <a:r>
                        <a:rPr lang="es-ES" sz="1400" b="0" dirty="0">
                          <a:solidFill>
                            <a:schemeClr val="bg1"/>
                          </a:solidFill>
                        </a:rPr>
                        <a:t>Condiciones laborales transparentes y previsibles (contrato de trabajo)</a:t>
                      </a:r>
                    </a:p>
                    <a:p>
                      <a:pPr marL="357188" lvl="4" indent="-174625">
                        <a:buFont typeface="Arial" panose="020B0604020202020204" pitchFamily="34" charset="0"/>
                        <a:buChar char="•"/>
                      </a:pPr>
                      <a:r>
                        <a:rPr lang="es-ES" sz="1400" b="0" dirty="0">
                          <a:solidFill>
                            <a:schemeClr val="bg1"/>
                          </a:solidFill>
                        </a:rPr>
                        <a:t>Actuaciones para la mejora de la seguridad y salud de los trabajadores (riesgos laborales).</a:t>
                      </a:r>
                    </a:p>
                  </a:txBody>
                  <a:tcPr anchor="ctr">
                    <a:solidFill>
                      <a:srgbClr val="0070C0"/>
                    </a:solidFill>
                  </a:tcPr>
                </a:tc>
                <a:extLst>
                  <a:ext uri="{0D108BD9-81ED-4DB2-BD59-A6C34878D82A}">
                    <a16:rowId xmlns:a16="http://schemas.microsoft.com/office/drawing/2014/main" val="3147182045"/>
                  </a:ext>
                </a:extLst>
              </a:tr>
            </a:tbl>
          </a:graphicData>
        </a:graphic>
      </p:graphicFrame>
    </p:spTree>
    <p:extLst>
      <p:ext uri="{BB962C8B-B14F-4D97-AF65-F5344CB8AC3E}">
        <p14:creationId xmlns:p14="http://schemas.microsoft.com/office/powerpoint/2010/main" val="2352449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2CD4C3-6D95-AF8D-A36D-8FB31BA2CC17}"/>
              </a:ext>
            </a:extLst>
          </p:cNvPr>
          <p:cNvSpPr>
            <a:spLocks noGrp="1"/>
          </p:cNvSpPr>
          <p:nvPr>
            <p:ph type="title"/>
          </p:nvPr>
        </p:nvSpPr>
        <p:spPr>
          <a:xfrm>
            <a:off x="838200" y="365126"/>
            <a:ext cx="10515600" cy="975996"/>
          </a:xfrm>
          <a:solidFill>
            <a:schemeClr val="accent6">
              <a:lumMod val="60000"/>
              <a:lumOff val="40000"/>
            </a:schemeClr>
          </a:solidFill>
        </p:spPr>
        <p:txBody>
          <a:bodyPr/>
          <a:lstStyle/>
          <a:p>
            <a:r>
              <a:rPr lang="es-ES" dirty="0">
                <a:solidFill>
                  <a:srgbClr val="C00000"/>
                </a:solidFill>
              </a:rPr>
              <a:t>PAC 2025 – </a:t>
            </a:r>
            <a:r>
              <a:rPr lang="es-ES" sz="3200" dirty="0">
                <a:solidFill>
                  <a:srgbClr val="C00000"/>
                </a:solidFill>
              </a:rPr>
              <a:t>ARQUITECTURA VERDE – ECO-REGÍMENES</a:t>
            </a:r>
            <a:endParaRPr lang="es-ES" sz="3200" dirty="0"/>
          </a:p>
        </p:txBody>
      </p:sp>
      <p:graphicFrame>
        <p:nvGraphicFramePr>
          <p:cNvPr id="5" name="Tabla 5">
            <a:extLst>
              <a:ext uri="{FF2B5EF4-FFF2-40B4-BE49-F238E27FC236}">
                <a16:creationId xmlns:a16="http://schemas.microsoft.com/office/drawing/2014/main" id="{74EC77F8-5174-AD2E-7FAF-935F7985A735}"/>
              </a:ext>
            </a:extLst>
          </p:cNvPr>
          <p:cNvGraphicFramePr>
            <a:graphicFrameLocks noGrp="1"/>
          </p:cNvGraphicFramePr>
          <p:nvPr>
            <p:ph idx="1"/>
            <p:extLst>
              <p:ext uri="{D42A27DB-BD31-4B8C-83A1-F6EECF244321}">
                <p14:modId xmlns:p14="http://schemas.microsoft.com/office/powerpoint/2010/main" val="3505293234"/>
              </p:ext>
            </p:extLst>
          </p:nvPr>
        </p:nvGraphicFramePr>
        <p:xfrm>
          <a:off x="2301240" y="2424871"/>
          <a:ext cx="6973389" cy="4145280"/>
        </p:xfrm>
        <a:graphic>
          <a:graphicData uri="http://schemas.openxmlformats.org/drawingml/2006/table">
            <a:tbl>
              <a:tblPr firstRow="1" bandRow="1">
                <a:tableStyleId>{5C22544A-7EE6-4342-B048-85BDC9FD1C3A}</a:tableStyleId>
              </a:tblPr>
              <a:tblGrid>
                <a:gridCol w="3115491">
                  <a:extLst>
                    <a:ext uri="{9D8B030D-6E8A-4147-A177-3AD203B41FA5}">
                      <a16:colId xmlns:a16="http://schemas.microsoft.com/office/drawing/2014/main" val="1988173160"/>
                    </a:ext>
                  </a:extLst>
                </a:gridCol>
                <a:gridCol w="1027612">
                  <a:extLst>
                    <a:ext uri="{9D8B030D-6E8A-4147-A177-3AD203B41FA5}">
                      <a16:colId xmlns:a16="http://schemas.microsoft.com/office/drawing/2014/main" val="3859369260"/>
                    </a:ext>
                  </a:extLst>
                </a:gridCol>
                <a:gridCol w="1445623">
                  <a:extLst>
                    <a:ext uri="{9D8B030D-6E8A-4147-A177-3AD203B41FA5}">
                      <a16:colId xmlns:a16="http://schemas.microsoft.com/office/drawing/2014/main" val="3027046198"/>
                    </a:ext>
                  </a:extLst>
                </a:gridCol>
                <a:gridCol w="1384663">
                  <a:extLst>
                    <a:ext uri="{9D8B030D-6E8A-4147-A177-3AD203B41FA5}">
                      <a16:colId xmlns:a16="http://schemas.microsoft.com/office/drawing/2014/main" val="1632217810"/>
                    </a:ext>
                  </a:extLst>
                </a:gridCol>
              </a:tblGrid>
              <a:tr h="634271">
                <a:tc>
                  <a:txBody>
                    <a:bodyPr/>
                    <a:lstStyle/>
                    <a:p>
                      <a:r>
                        <a:rPr lang="es-ES" dirty="0"/>
                        <a:t>Tipo de superficie</a:t>
                      </a:r>
                    </a:p>
                  </a:txBody>
                  <a:tcPr anchor="ctr">
                    <a:solidFill>
                      <a:srgbClr val="339933"/>
                    </a:solidFill>
                  </a:tcPr>
                </a:tc>
                <a:tc>
                  <a:txBody>
                    <a:bodyPr/>
                    <a:lstStyle/>
                    <a:p>
                      <a:pPr algn="ctr"/>
                      <a:r>
                        <a:rPr lang="es-ES" dirty="0"/>
                        <a:t>Prácticas</a:t>
                      </a:r>
                    </a:p>
                  </a:txBody>
                  <a:tcPr anchor="ctr">
                    <a:solidFill>
                      <a:srgbClr val="339933"/>
                    </a:solidFill>
                  </a:tcPr>
                </a:tc>
                <a:tc>
                  <a:txBody>
                    <a:bodyPr/>
                    <a:lstStyle/>
                    <a:p>
                      <a:pPr algn="ctr"/>
                      <a:r>
                        <a:rPr lang="es-ES" dirty="0"/>
                        <a:t>Umbral de </a:t>
                      </a:r>
                      <a:r>
                        <a:rPr lang="es-ES" dirty="0" err="1"/>
                        <a:t>degresividad</a:t>
                      </a:r>
                      <a:r>
                        <a:rPr lang="es-ES" dirty="0"/>
                        <a:t> (ha)</a:t>
                      </a:r>
                    </a:p>
                  </a:txBody>
                  <a:tcPr anchor="ctr">
                    <a:solidFill>
                      <a:srgbClr val="339933"/>
                    </a:solidFill>
                  </a:tcPr>
                </a:tc>
                <a:tc>
                  <a:txBody>
                    <a:bodyPr/>
                    <a:lstStyle/>
                    <a:p>
                      <a:pPr algn="ctr"/>
                      <a:r>
                        <a:rPr lang="es-ES" dirty="0"/>
                        <a:t>Importe unitario planificado 2025 (€/ha)</a:t>
                      </a:r>
                    </a:p>
                  </a:txBody>
                  <a:tcPr anchor="ctr">
                    <a:solidFill>
                      <a:srgbClr val="339933"/>
                    </a:solidFill>
                  </a:tcPr>
                </a:tc>
                <a:extLst>
                  <a:ext uri="{0D108BD9-81ED-4DB2-BD59-A6C34878D82A}">
                    <a16:rowId xmlns:a16="http://schemas.microsoft.com/office/drawing/2014/main" val="4107702799"/>
                  </a:ext>
                </a:extLst>
              </a:tr>
              <a:tr h="302034">
                <a:tc>
                  <a:txBody>
                    <a:bodyPr/>
                    <a:lstStyle/>
                    <a:p>
                      <a:r>
                        <a:rPr lang="es-ES" sz="1400" kern="1200" dirty="0">
                          <a:solidFill>
                            <a:schemeClr val="bg1"/>
                          </a:solidFill>
                          <a:latin typeface="+mn-lt"/>
                          <a:ea typeface="+mn-ea"/>
                          <a:cs typeface="+mn-cs"/>
                        </a:rPr>
                        <a:t>Pastos húmedos</a:t>
                      </a:r>
                    </a:p>
                  </a:txBody>
                  <a:tcPr>
                    <a:solidFill>
                      <a:srgbClr val="33CC33"/>
                    </a:solidFill>
                  </a:tcPr>
                </a:tc>
                <a:tc>
                  <a:txBody>
                    <a:bodyPr/>
                    <a:lstStyle/>
                    <a:p>
                      <a:pPr algn="ctr"/>
                      <a:r>
                        <a:rPr lang="es-ES" sz="1400" dirty="0"/>
                        <a:t>P1/P2</a:t>
                      </a:r>
                    </a:p>
                  </a:txBody>
                  <a:tcPr anchor="ctr">
                    <a:lnR w="6350" cap="flat" cmpd="sng" algn="ctr">
                      <a:solidFill>
                        <a:srgbClr val="00B050"/>
                      </a:solidFill>
                      <a:prstDash val="solid"/>
                      <a:round/>
                      <a:headEnd type="none" w="med" len="med"/>
                      <a:tailEnd type="none" w="med" len="med"/>
                    </a:lnR>
                    <a:lnB w="6350" cap="flat" cmpd="sng" algn="ctr">
                      <a:solidFill>
                        <a:srgbClr val="00B050"/>
                      </a:solidFill>
                      <a:prstDash val="solid"/>
                      <a:round/>
                      <a:headEnd type="none" w="med" len="med"/>
                      <a:tailEnd type="none" w="med" len="med"/>
                    </a:lnB>
                    <a:solidFill>
                      <a:srgbClr val="CCFFCC"/>
                    </a:solidFill>
                  </a:tcPr>
                </a:tc>
                <a:tc>
                  <a:txBody>
                    <a:bodyPr/>
                    <a:lstStyle/>
                    <a:p>
                      <a:pPr algn="ctr"/>
                      <a:r>
                        <a:rPr lang="es-ES" sz="1400" dirty="0"/>
                        <a:t>65</a:t>
                      </a:r>
                    </a:p>
                  </a:txBody>
                  <a:tcPr anchor="ctr">
                    <a:lnL w="6350" cap="flat" cmpd="sng" algn="ctr">
                      <a:solidFill>
                        <a:srgbClr val="00B050"/>
                      </a:solidFill>
                      <a:prstDash val="solid"/>
                      <a:round/>
                      <a:headEnd type="none" w="med" len="med"/>
                      <a:tailEnd type="none" w="med" len="med"/>
                    </a:lnL>
                    <a:lnR w="6350" cap="flat" cmpd="sng" algn="ctr">
                      <a:solidFill>
                        <a:srgbClr val="00B050"/>
                      </a:solidFill>
                      <a:prstDash val="solid"/>
                      <a:round/>
                      <a:headEnd type="none" w="med" len="med"/>
                      <a:tailEnd type="none" w="med" len="med"/>
                    </a:lnR>
                    <a:lnB w="6350" cap="flat" cmpd="sng" algn="ctr">
                      <a:solidFill>
                        <a:srgbClr val="00B050"/>
                      </a:solidFill>
                      <a:prstDash val="solid"/>
                      <a:round/>
                      <a:headEnd type="none" w="med" len="med"/>
                      <a:tailEnd type="none" w="med" len="med"/>
                    </a:lnB>
                    <a:solidFill>
                      <a:srgbClr val="CCFFCC"/>
                    </a:solidFill>
                  </a:tcPr>
                </a:tc>
                <a:tc>
                  <a:txBody>
                    <a:bodyPr/>
                    <a:lstStyle/>
                    <a:p>
                      <a:pPr algn="ctr"/>
                      <a:r>
                        <a:rPr lang="es-ES" sz="1400" dirty="0"/>
                        <a:t>56,31</a:t>
                      </a:r>
                    </a:p>
                  </a:txBody>
                  <a:tcPr anchor="ctr">
                    <a:lnL w="6350" cap="flat" cmpd="sng" algn="ctr">
                      <a:solidFill>
                        <a:srgbClr val="00B050"/>
                      </a:solidFill>
                      <a:prstDash val="solid"/>
                      <a:round/>
                      <a:headEnd type="none" w="med" len="med"/>
                      <a:tailEnd type="none" w="med" len="med"/>
                    </a:lnL>
                    <a:lnR w="6350" cap="flat" cmpd="sng" algn="ctr">
                      <a:solidFill>
                        <a:srgbClr val="00B050"/>
                      </a:solidFill>
                      <a:prstDash val="solid"/>
                      <a:round/>
                      <a:headEnd type="none" w="med" len="med"/>
                      <a:tailEnd type="none" w="med" len="med"/>
                    </a:lnR>
                    <a:lnB w="6350" cap="flat" cmpd="sng" algn="ctr">
                      <a:solidFill>
                        <a:srgbClr val="00B050"/>
                      </a:solidFill>
                      <a:prstDash val="solid"/>
                      <a:round/>
                      <a:headEnd type="none" w="med" len="med"/>
                      <a:tailEnd type="none" w="med" len="med"/>
                    </a:lnB>
                    <a:solidFill>
                      <a:srgbClr val="CCFFCC"/>
                    </a:solidFill>
                  </a:tcPr>
                </a:tc>
                <a:extLst>
                  <a:ext uri="{0D108BD9-81ED-4DB2-BD59-A6C34878D82A}">
                    <a16:rowId xmlns:a16="http://schemas.microsoft.com/office/drawing/2014/main" val="2869180080"/>
                  </a:ext>
                </a:extLst>
              </a:tr>
              <a:tr h="302034">
                <a:tc>
                  <a:txBody>
                    <a:bodyPr/>
                    <a:lstStyle/>
                    <a:p>
                      <a:r>
                        <a:rPr lang="es-ES" sz="1400" dirty="0">
                          <a:solidFill>
                            <a:schemeClr val="bg1"/>
                          </a:solidFill>
                        </a:rPr>
                        <a:t>Pastos mediterráneos</a:t>
                      </a:r>
                    </a:p>
                  </a:txBody>
                  <a:tcPr>
                    <a:solidFill>
                      <a:srgbClr val="33CC33"/>
                    </a:solidFill>
                  </a:tcPr>
                </a:tc>
                <a:tc>
                  <a:txBody>
                    <a:bodyPr/>
                    <a:lstStyle/>
                    <a:p>
                      <a:pPr algn="ctr"/>
                      <a:r>
                        <a:rPr lang="es-ES" sz="1400" dirty="0"/>
                        <a:t>P1/P2</a:t>
                      </a:r>
                    </a:p>
                  </a:txBody>
                  <a:tcPr anchor="ctr">
                    <a:lnR w="6350" cap="flat" cmpd="sng" algn="ctr">
                      <a:solidFill>
                        <a:srgbClr val="00B050"/>
                      </a:solidFill>
                      <a:prstDash val="solid"/>
                      <a:round/>
                      <a:headEnd type="none" w="med" len="med"/>
                      <a:tailEnd type="none" w="med" len="med"/>
                    </a:lnR>
                    <a:lnT w="6350" cap="flat" cmpd="sng" algn="ctr">
                      <a:solidFill>
                        <a:srgbClr val="00B050"/>
                      </a:solidFill>
                      <a:prstDash val="solid"/>
                      <a:round/>
                      <a:headEnd type="none" w="med" len="med"/>
                      <a:tailEnd type="none" w="med" len="med"/>
                    </a:lnT>
                    <a:lnB w="6350" cap="flat" cmpd="sng" algn="ctr">
                      <a:solidFill>
                        <a:srgbClr val="00B050"/>
                      </a:solidFill>
                      <a:prstDash val="solid"/>
                      <a:round/>
                      <a:headEnd type="none" w="med" len="med"/>
                      <a:tailEnd type="none" w="med" len="med"/>
                    </a:lnB>
                    <a:solidFill>
                      <a:srgbClr val="CCFFCC"/>
                    </a:solidFill>
                  </a:tcPr>
                </a:tc>
                <a:tc>
                  <a:txBody>
                    <a:bodyPr/>
                    <a:lstStyle/>
                    <a:p>
                      <a:pPr algn="ctr"/>
                      <a:r>
                        <a:rPr lang="es-ES" sz="1400" dirty="0"/>
                        <a:t>95</a:t>
                      </a:r>
                    </a:p>
                  </a:txBody>
                  <a:tcPr anchor="ctr">
                    <a:lnL w="6350" cap="flat" cmpd="sng" algn="ctr">
                      <a:solidFill>
                        <a:srgbClr val="00B050"/>
                      </a:solidFill>
                      <a:prstDash val="solid"/>
                      <a:round/>
                      <a:headEnd type="none" w="med" len="med"/>
                      <a:tailEnd type="none" w="med" len="med"/>
                    </a:lnL>
                    <a:lnR w="6350" cap="flat" cmpd="sng" algn="ctr">
                      <a:solidFill>
                        <a:srgbClr val="00B050"/>
                      </a:solidFill>
                      <a:prstDash val="solid"/>
                      <a:round/>
                      <a:headEnd type="none" w="med" len="med"/>
                      <a:tailEnd type="none" w="med" len="med"/>
                    </a:lnR>
                    <a:lnT w="6350" cap="flat" cmpd="sng" algn="ctr">
                      <a:solidFill>
                        <a:srgbClr val="00B050"/>
                      </a:solidFill>
                      <a:prstDash val="solid"/>
                      <a:round/>
                      <a:headEnd type="none" w="med" len="med"/>
                      <a:tailEnd type="none" w="med" len="med"/>
                    </a:lnT>
                    <a:lnB w="6350" cap="flat" cmpd="sng" algn="ctr">
                      <a:solidFill>
                        <a:srgbClr val="00B050"/>
                      </a:solidFill>
                      <a:prstDash val="solid"/>
                      <a:round/>
                      <a:headEnd type="none" w="med" len="med"/>
                      <a:tailEnd type="none" w="med" len="med"/>
                    </a:lnB>
                    <a:solidFill>
                      <a:srgbClr val="CCFFCC"/>
                    </a:solidFill>
                  </a:tcPr>
                </a:tc>
                <a:tc>
                  <a:txBody>
                    <a:bodyPr/>
                    <a:lstStyle/>
                    <a:p>
                      <a:pPr algn="ctr"/>
                      <a:r>
                        <a:rPr lang="es-ES" sz="1400" dirty="0"/>
                        <a:t>37,09</a:t>
                      </a:r>
                    </a:p>
                  </a:txBody>
                  <a:tcPr anchor="ctr">
                    <a:lnL w="6350" cap="flat" cmpd="sng" algn="ctr">
                      <a:solidFill>
                        <a:srgbClr val="00B050"/>
                      </a:solidFill>
                      <a:prstDash val="solid"/>
                      <a:round/>
                      <a:headEnd type="none" w="med" len="med"/>
                      <a:tailEnd type="none" w="med" len="med"/>
                    </a:lnL>
                    <a:lnR w="6350" cap="flat" cmpd="sng" algn="ctr">
                      <a:solidFill>
                        <a:srgbClr val="00B050"/>
                      </a:solidFill>
                      <a:prstDash val="solid"/>
                      <a:round/>
                      <a:headEnd type="none" w="med" len="med"/>
                      <a:tailEnd type="none" w="med" len="med"/>
                    </a:lnR>
                    <a:lnT w="6350" cap="flat" cmpd="sng" algn="ctr">
                      <a:solidFill>
                        <a:srgbClr val="00B050"/>
                      </a:solidFill>
                      <a:prstDash val="solid"/>
                      <a:round/>
                      <a:headEnd type="none" w="med" len="med"/>
                      <a:tailEnd type="none" w="med" len="med"/>
                    </a:lnT>
                    <a:lnB w="6350" cap="flat" cmpd="sng" algn="ctr">
                      <a:solidFill>
                        <a:srgbClr val="00B050"/>
                      </a:solidFill>
                      <a:prstDash val="solid"/>
                      <a:round/>
                      <a:headEnd type="none" w="med" len="med"/>
                      <a:tailEnd type="none" w="med" len="med"/>
                    </a:lnB>
                    <a:solidFill>
                      <a:srgbClr val="CCFFCC"/>
                    </a:solidFill>
                  </a:tcPr>
                </a:tc>
                <a:extLst>
                  <a:ext uri="{0D108BD9-81ED-4DB2-BD59-A6C34878D82A}">
                    <a16:rowId xmlns:a16="http://schemas.microsoft.com/office/drawing/2014/main" val="1241289265"/>
                  </a:ext>
                </a:extLst>
              </a:tr>
              <a:tr h="302034">
                <a:tc>
                  <a:txBody>
                    <a:bodyPr/>
                    <a:lstStyle/>
                    <a:p>
                      <a:r>
                        <a:rPr lang="es-ES" sz="1400" dirty="0">
                          <a:solidFill>
                            <a:schemeClr val="bg1"/>
                          </a:solidFill>
                        </a:rPr>
                        <a:t>Tierras de cultivo: secano</a:t>
                      </a:r>
                    </a:p>
                  </a:txBody>
                  <a:tcPr>
                    <a:solidFill>
                      <a:srgbClr val="33CC33"/>
                    </a:solidFill>
                  </a:tcPr>
                </a:tc>
                <a:tc>
                  <a:txBody>
                    <a:bodyPr/>
                    <a:lstStyle/>
                    <a:p>
                      <a:pPr algn="ctr"/>
                      <a:r>
                        <a:rPr lang="es-ES" sz="1400" dirty="0"/>
                        <a:t>P3/P4</a:t>
                      </a:r>
                    </a:p>
                  </a:txBody>
                  <a:tcPr anchor="ctr">
                    <a:lnR w="6350" cap="flat" cmpd="sng" algn="ctr">
                      <a:solidFill>
                        <a:srgbClr val="00B050"/>
                      </a:solidFill>
                      <a:prstDash val="solid"/>
                      <a:round/>
                      <a:headEnd type="none" w="med" len="med"/>
                      <a:tailEnd type="none" w="med" len="med"/>
                    </a:lnR>
                    <a:lnT w="6350" cap="flat" cmpd="sng" algn="ctr">
                      <a:solidFill>
                        <a:srgbClr val="00B050"/>
                      </a:solidFill>
                      <a:prstDash val="solid"/>
                      <a:round/>
                      <a:headEnd type="none" w="med" len="med"/>
                      <a:tailEnd type="none" w="med" len="med"/>
                    </a:lnT>
                    <a:lnB w="6350" cap="flat" cmpd="sng" algn="ctr">
                      <a:solidFill>
                        <a:srgbClr val="00B050"/>
                      </a:solidFill>
                      <a:prstDash val="solid"/>
                      <a:round/>
                      <a:headEnd type="none" w="med" len="med"/>
                      <a:tailEnd type="none" w="med" len="med"/>
                    </a:lnB>
                    <a:solidFill>
                      <a:srgbClr val="CCFFCC"/>
                    </a:solidFill>
                  </a:tcPr>
                </a:tc>
                <a:tc>
                  <a:txBody>
                    <a:bodyPr/>
                    <a:lstStyle/>
                    <a:p>
                      <a:pPr algn="ctr"/>
                      <a:r>
                        <a:rPr lang="es-ES" sz="1400" dirty="0"/>
                        <a:t>70</a:t>
                      </a:r>
                    </a:p>
                  </a:txBody>
                  <a:tcPr anchor="ctr">
                    <a:lnL w="6350" cap="flat" cmpd="sng" algn="ctr">
                      <a:solidFill>
                        <a:srgbClr val="00B050"/>
                      </a:solidFill>
                      <a:prstDash val="solid"/>
                      <a:round/>
                      <a:headEnd type="none" w="med" len="med"/>
                      <a:tailEnd type="none" w="med" len="med"/>
                    </a:lnL>
                    <a:lnR w="6350" cap="flat" cmpd="sng" algn="ctr">
                      <a:solidFill>
                        <a:srgbClr val="00B050"/>
                      </a:solidFill>
                      <a:prstDash val="solid"/>
                      <a:round/>
                      <a:headEnd type="none" w="med" len="med"/>
                      <a:tailEnd type="none" w="med" len="med"/>
                    </a:lnR>
                    <a:lnT w="6350" cap="flat" cmpd="sng" algn="ctr">
                      <a:solidFill>
                        <a:srgbClr val="00B050"/>
                      </a:solidFill>
                      <a:prstDash val="solid"/>
                      <a:round/>
                      <a:headEnd type="none" w="med" len="med"/>
                      <a:tailEnd type="none" w="med" len="med"/>
                    </a:lnT>
                    <a:lnB w="6350" cap="flat" cmpd="sng" algn="ctr">
                      <a:solidFill>
                        <a:srgbClr val="00B050"/>
                      </a:solidFill>
                      <a:prstDash val="solid"/>
                      <a:round/>
                      <a:headEnd type="none" w="med" len="med"/>
                      <a:tailEnd type="none" w="med" len="med"/>
                    </a:lnB>
                    <a:solidFill>
                      <a:srgbClr val="CCFFCC"/>
                    </a:solidFill>
                  </a:tcPr>
                </a:tc>
                <a:tc>
                  <a:txBody>
                    <a:bodyPr/>
                    <a:lstStyle/>
                    <a:p>
                      <a:pPr algn="ctr"/>
                      <a:r>
                        <a:rPr lang="es-ES" sz="1400" dirty="0"/>
                        <a:t>44,32</a:t>
                      </a:r>
                    </a:p>
                  </a:txBody>
                  <a:tcPr anchor="ctr">
                    <a:lnL w="6350" cap="flat" cmpd="sng" algn="ctr">
                      <a:solidFill>
                        <a:srgbClr val="00B050"/>
                      </a:solidFill>
                      <a:prstDash val="solid"/>
                      <a:round/>
                      <a:headEnd type="none" w="med" len="med"/>
                      <a:tailEnd type="none" w="med" len="med"/>
                    </a:lnL>
                    <a:lnR w="6350" cap="flat" cmpd="sng" algn="ctr">
                      <a:solidFill>
                        <a:srgbClr val="00B050"/>
                      </a:solidFill>
                      <a:prstDash val="solid"/>
                      <a:round/>
                      <a:headEnd type="none" w="med" len="med"/>
                      <a:tailEnd type="none" w="med" len="med"/>
                    </a:lnR>
                    <a:lnT w="6350" cap="flat" cmpd="sng" algn="ctr">
                      <a:solidFill>
                        <a:srgbClr val="00B050"/>
                      </a:solidFill>
                      <a:prstDash val="solid"/>
                      <a:round/>
                      <a:headEnd type="none" w="med" len="med"/>
                      <a:tailEnd type="none" w="med" len="med"/>
                    </a:lnT>
                    <a:lnB w="6350" cap="flat" cmpd="sng" algn="ctr">
                      <a:solidFill>
                        <a:srgbClr val="00B050"/>
                      </a:solidFill>
                      <a:prstDash val="solid"/>
                      <a:round/>
                      <a:headEnd type="none" w="med" len="med"/>
                      <a:tailEnd type="none" w="med" len="med"/>
                    </a:lnB>
                    <a:solidFill>
                      <a:srgbClr val="CCFFCC"/>
                    </a:solidFill>
                  </a:tcPr>
                </a:tc>
                <a:extLst>
                  <a:ext uri="{0D108BD9-81ED-4DB2-BD59-A6C34878D82A}">
                    <a16:rowId xmlns:a16="http://schemas.microsoft.com/office/drawing/2014/main" val="1943492153"/>
                  </a:ext>
                </a:extLst>
              </a:tr>
              <a:tr h="302034">
                <a:tc>
                  <a:txBody>
                    <a:bodyPr/>
                    <a:lstStyle/>
                    <a:p>
                      <a:r>
                        <a:rPr lang="es-ES" sz="1400" dirty="0">
                          <a:solidFill>
                            <a:schemeClr val="bg1"/>
                          </a:solidFill>
                        </a:rPr>
                        <a:t>Tierras de cultivo: secano húmedo</a:t>
                      </a:r>
                    </a:p>
                  </a:txBody>
                  <a:tcPr>
                    <a:solidFill>
                      <a:srgbClr val="33CC33"/>
                    </a:solidFill>
                  </a:tcPr>
                </a:tc>
                <a:tc>
                  <a:txBody>
                    <a:bodyPr/>
                    <a:lstStyle/>
                    <a:p>
                      <a:pPr algn="ctr"/>
                      <a:r>
                        <a:rPr lang="es-ES" sz="1400" dirty="0"/>
                        <a:t>P3/P4</a:t>
                      </a:r>
                    </a:p>
                  </a:txBody>
                  <a:tcPr anchor="ctr">
                    <a:lnR w="6350" cap="flat" cmpd="sng" algn="ctr">
                      <a:solidFill>
                        <a:srgbClr val="00B050"/>
                      </a:solidFill>
                      <a:prstDash val="solid"/>
                      <a:round/>
                      <a:headEnd type="none" w="med" len="med"/>
                      <a:tailEnd type="none" w="med" len="med"/>
                    </a:lnR>
                    <a:lnT w="6350" cap="flat" cmpd="sng" algn="ctr">
                      <a:solidFill>
                        <a:srgbClr val="00B050"/>
                      </a:solidFill>
                      <a:prstDash val="solid"/>
                      <a:round/>
                      <a:headEnd type="none" w="med" len="med"/>
                      <a:tailEnd type="none" w="med" len="med"/>
                    </a:lnT>
                    <a:lnB w="6350" cap="flat" cmpd="sng" algn="ctr">
                      <a:solidFill>
                        <a:srgbClr val="00B050"/>
                      </a:solidFill>
                      <a:prstDash val="solid"/>
                      <a:round/>
                      <a:headEnd type="none" w="med" len="med"/>
                      <a:tailEnd type="none" w="med" len="med"/>
                    </a:lnB>
                    <a:solidFill>
                      <a:srgbClr val="CCFFCC"/>
                    </a:solidFill>
                  </a:tcPr>
                </a:tc>
                <a:tc>
                  <a:txBody>
                    <a:bodyPr/>
                    <a:lstStyle/>
                    <a:p>
                      <a:pPr algn="ctr"/>
                      <a:r>
                        <a:rPr lang="es-ES" sz="1400" dirty="0"/>
                        <a:t>30</a:t>
                      </a:r>
                    </a:p>
                  </a:txBody>
                  <a:tcPr anchor="ctr">
                    <a:lnL w="6350" cap="flat" cmpd="sng" algn="ctr">
                      <a:solidFill>
                        <a:srgbClr val="00B050"/>
                      </a:solidFill>
                      <a:prstDash val="solid"/>
                      <a:round/>
                      <a:headEnd type="none" w="med" len="med"/>
                      <a:tailEnd type="none" w="med" len="med"/>
                    </a:lnL>
                    <a:lnR w="6350" cap="flat" cmpd="sng" algn="ctr">
                      <a:solidFill>
                        <a:srgbClr val="00B050"/>
                      </a:solidFill>
                      <a:prstDash val="solid"/>
                      <a:round/>
                      <a:headEnd type="none" w="med" len="med"/>
                      <a:tailEnd type="none" w="med" len="med"/>
                    </a:lnR>
                    <a:lnT w="6350" cap="flat" cmpd="sng" algn="ctr">
                      <a:solidFill>
                        <a:srgbClr val="00B050"/>
                      </a:solidFill>
                      <a:prstDash val="solid"/>
                      <a:round/>
                      <a:headEnd type="none" w="med" len="med"/>
                      <a:tailEnd type="none" w="med" len="med"/>
                    </a:lnT>
                    <a:lnB w="6350" cap="flat" cmpd="sng" algn="ctr">
                      <a:solidFill>
                        <a:srgbClr val="00B050"/>
                      </a:solidFill>
                      <a:prstDash val="solid"/>
                      <a:round/>
                      <a:headEnd type="none" w="med" len="med"/>
                      <a:tailEnd type="none" w="med" len="med"/>
                    </a:lnB>
                    <a:solidFill>
                      <a:srgbClr val="CCFFCC"/>
                    </a:solidFill>
                  </a:tcPr>
                </a:tc>
                <a:tc>
                  <a:txBody>
                    <a:bodyPr/>
                    <a:lstStyle/>
                    <a:p>
                      <a:pPr algn="ctr"/>
                      <a:r>
                        <a:rPr lang="es-ES" sz="1400" dirty="0"/>
                        <a:t>79,96</a:t>
                      </a:r>
                    </a:p>
                  </a:txBody>
                  <a:tcPr anchor="ctr">
                    <a:lnL w="6350" cap="flat" cmpd="sng" algn="ctr">
                      <a:solidFill>
                        <a:srgbClr val="00B050"/>
                      </a:solidFill>
                      <a:prstDash val="solid"/>
                      <a:round/>
                      <a:headEnd type="none" w="med" len="med"/>
                      <a:tailEnd type="none" w="med" len="med"/>
                    </a:lnL>
                    <a:lnR w="6350" cap="flat" cmpd="sng" algn="ctr">
                      <a:solidFill>
                        <a:srgbClr val="00B050"/>
                      </a:solidFill>
                      <a:prstDash val="solid"/>
                      <a:round/>
                      <a:headEnd type="none" w="med" len="med"/>
                      <a:tailEnd type="none" w="med" len="med"/>
                    </a:lnR>
                    <a:lnT w="6350" cap="flat" cmpd="sng" algn="ctr">
                      <a:solidFill>
                        <a:srgbClr val="00B050"/>
                      </a:solidFill>
                      <a:prstDash val="solid"/>
                      <a:round/>
                      <a:headEnd type="none" w="med" len="med"/>
                      <a:tailEnd type="none" w="med" len="med"/>
                    </a:lnT>
                    <a:lnB w="6350" cap="flat" cmpd="sng" algn="ctr">
                      <a:solidFill>
                        <a:srgbClr val="00B050"/>
                      </a:solidFill>
                      <a:prstDash val="solid"/>
                      <a:round/>
                      <a:headEnd type="none" w="med" len="med"/>
                      <a:tailEnd type="none" w="med" len="med"/>
                    </a:lnB>
                    <a:solidFill>
                      <a:srgbClr val="CCFFCC"/>
                    </a:solidFill>
                  </a:tcPr>
                </a:tc>
                <a:extLst>
                  <a:ext uri="{0D108BD9-81ED-4DB2-BD59-A6C34878D82A}">
                    <a16:rowId xmlns:a16="http://schemas.microsoft.com/office/drawing/2014/main" val="4024378943"/>
                  </a:ext>
                </a:extLst>
              </a:tr>
              <a:tr h="302034">
                <a:tc>
                  <a:txBody>
                    <a:bodyPr/>
                    <a:lstStyle/>
                    <a:p>
                      <a:r>
                        <a:rPr lang="es-ES" sz="1400" dirty="0">
                          <a:solidFill>
                            <a:schemeClr val="bg1"/>
                          </a:solidFill>
                        </a:rPr>
                        <a:t>Tierras de cultivo: regadío</a:t>
                      </a:r>
                    </a:p>
                  </a:txBody>
                  <a:tcPr>
                    <a:solidFill>
                      <a:srgbClr val="33CC33"/>
                    </a:solidFill>
                  </a:tcPr>
                </a:tc>
                <a:tc>
                  <a:txBody>
                    <a:bodyPr/>
                    <a:lstStyle/>
                    <a:p>
                      <a:pPr algn="ctr"/>
                      <a:r>
                        <a:rPr lang="es-ES" sz="1400" dirty="0"/>
                        <a:t>P3/P4</a:t>
                      </a:r>
                    </a:p>
                  </a:txBody>
                  <a:tcPr anchor="ctr">
                    <a:lnR w="6350" cap="flat" cmpd="sng" algn="ctr">
                      <a:solidFill>
                        <a:srgbClr val="00B050"/>
                      </a:solidFill>
                      <a:prstDash val="solid"/>
                      <a:round/>
                      <a:headEnd type="none" w="med" len="med"/>
                      <a:tailEnd type="none" w="med" len="med"/>
                    </a:lnR>
                    <a:lnT w="6350" cap="flat" cmpd="sng" algn="ctr">
                      <a:solidFill>
                        <a:srgbClr val="00B050"/>
                      </a:solidFill>
                      <a:prstDash val="solid"/>
                      <a:round/>
                      <a:headEnd type="none" w="med" len="med"/>
                      <a:tailEnd type="none" w="med" len="med"/>
                    </a:lnT>
                    <a:lnB w="6350" cap="flat" cmpd="sng" algn="ctr">
                      <a:solidFill>
                        <a:srgbClr val="00B050"/>
                      </a:solidFill>
                      <a:prstDash val="solid"/>
                      <a:round/>
                      <a:headEnd type="none" w="med" len="med"/>
                      <a:tailEnd type="none" w="med" len="med"/>
                    </a:lnB>
                    <a:solidFill>
                      <a:srgbClr val="CCFFCC"/>
                    </a:solidFill>
                  </a:tcPr>
                </a:tc>
                <a:tc>
                  <a:txBody>
                    <a:bodyPr/>
                    <a:lstStyle/>
                    <a:p>
                      <a:pPr algn="ctr"/>
                      <a:r>
                        <a:rPr lang="es-ES" sz="1400" dirty="0"/>
                        <a:t>25</a:t>
                      </a:r>
                    </a:p>
                  </a:txBody>
                  <a:tcPr anchor="ctr">
                    <a:lnL w="6350" cap="flat" cmpd="sng" algn="ctr">
                      <a:solidFill>
                        <a:srgbClr val="00B050"/>
                      </a:solidFill>
                      <a:prstDash val="solid"/>
                      <a:round/>
                      <a:headEnd type="none" w="med" len="med"/>
                      <a:tailEnd type="none" w="med" len="med"/>
                    </a:lnL>
                    <a:lnR w="6350" cap="flat" cmpd="sng" algn="ctr">
                      <a:solidFill>
                        <a:srgbClr val="00B050"/>
                      </a:solidFill>
                      <a:prstDash val="solid"/>
                      <a:round/>
                      <a:headEnd type="none" w="med" len="med"/>
                      <a:tailEnd type="none" w="med" len="med"/>
                    </a:lnR>
                    <a:lnT w="6350" cap="flat" cmpd="sng" algn="ctr">
                      <a:solidFill>
                        <a:srgbClr val="00B050"/>
                      </a:solidFill>
                      <a:prstDash val="solid"/>
                      <a:round/>
                      <a:headEnd type="none" w="med" len="med"/>
                      <a:tailEnd type="none" w="med" len="med"/>
                    </a:lnT>
                    <a:lnB w="6350" cap="flat" cmpd="sng" algn="ctr">
                      <a:solidFill>
                        <a:srgbClr val="00B050"/>
                      </a:solidFill>
                      <a:prstDash val="solid"/>
                      <a:round/>
                      <a:headEnd type="none" w="med" len="med"/>
                      <a:tailEnd type="none" w="med" len="med"/>
                    </a:lnB>
                    <a:solidFill>
                      <a:srgbClr val="CCFFCC"/>
                    </a:solidFill>
                  </a:tcPr>
                </a:tc>
                <a:tc>
                  <a:txBody>
                    <a:bodyPr/>
                    <a:lstStyle/>
                    <a:p>
                      <a:pPr algn="ctr"/>
                      <a:r>
                        <a:rPr lang="es-ES" sz="1400" dirty="0"/>
                        <a:t>141,98</a:t>
                      </a:r>
                    </a:p>
                  </a:txBody>
                  <a:tcPr anchor="ctr">
                    <a:lnL w="6350" cap="flat" cmpd="sng" algn="ctr">
                      <a:solidFill>
                        <a:srgbClr val="00B050"/>
                      </a:solidFill>
                      <a:prstDash val="solid"/>
                      <a:round/>
                      <a:headEnd type="none" w="med" len="med"/>
                      <a:tailEnd type="none" w="med" len="med"/>
                    </a:lnL>
                    <a:lnR w="6350" cap="flat" cmpd="sng" algn="ctr">
                      <a:solidFill>
                        <a:srgbClr val="00B050"/>
                      </a:solidFill>
                      <a:prstDash val="solid"/>
                      <a:round/>
                      <a:headEnd type="none" w="med" len="med"/>
                      <a:tailEnd type="none" w="med" len="med"/>
                    </a:lnR>
                    <a:lnT w="6350" cap="flat" cmpd="sng" algn="ctr">
                      <a:solidFill>
                        <a:srgbClr val="00B050"/>
                      </a:solidFill>
                      <a:prstDash val="solid"/>
                      <a:round/>
                      <a:headEnd type="none" w="med" len="med"/>
                      <a:tailEnd type="none" w="med" len="med"/>
                    </a:lnT>
                    <a:lnB w="6350" cap="flat" cmpd="sng" algn="ctr">
                      <a:solidFill>
                        <a:srgbClr val="00B050"/>
                      </a:solidFill>
                      <a:prstDash val="solid"/>
                      <a:round/>
                      <a:headEnd type="none" w="med" len="med"/>
                      <a:tailEnd type="none" w="med" len="med"/>
                    </a:lnB>
                    <a:solidFill>
                      <a:srgbClr val="CCFFCC"/>
                    </a:solidFill>
                  </a:tcPr>
                </a:tc>
                <a:extLst>
                  <a:ext uri="{0D108BD9-81ED-4DB2-BD59-A6C34878D82A}">
                    <a16:rowId xmlns:a16="http://schemas.microsoft.com/office/drawing/2014/main" val="2904086966"/>
                  </a:ext>
                </a:extLst>
              </a:tr>
              <a:tr h="302034">
                <a:tc>
                  <a:txBody>
                    <a:bodyPr/>
                    <a:lstStyle/>
                    <a:p>
                      <a:r>
                        <a:rPr lang="es-ES" sz="1400" dirty="0">
                          <a:solidFill>
                            <a:schemeClr val="bg1"/>
                          </a:solidFill>
                        </a:rPr>
                        <a:t>Cultivos leñosos: pendiente &lt; 5 %</a:t>
                      </a:r>
                    </a:p>
                  </a:txBody>
                  <a:tcPr>
                    <a:solidFill>
                      <a:srgbClr val="33CC33"/>
                    </a:solidFill>
                  </a:tcPr>
                </a:tc>
                <a:tc>
                  <a:txBody>
                    <a:bodyPr/>
                    <a:lstStyle/>
                    <a:p>
                      <a:pPr algn="ctr"/>
                      <a:r>
                        <a:rPr lang="es-ES" sz="1400" dirty="0"/>
                        <a:t>P6/P7</a:t>
                      </a:r>
                    </a:p>
                  </a:txBody>
                  <a:tcPr anchor="ctr">
                    <a:lnR w="6350" cap="flat" cmpd="sng" algn="ctr">
                      <a:solidFill>
                        <a:srgbClr val="00B050"/>
                      </a:solidFill>
                      <a:prstDash val="solid"/>
                      <a:round/>
                      <a:headEnd type="none" w="med" len="med"/>
                      <a:tailEnd type="none" w="med" len="med"/>
                    </a:lnR>
                    <a:lnT w="6350" cap="flat" cmpd="sng" algn="ctr">
                      <a:solidFill>
                        <a:srgbClr val="00B050"/>
                      </a:solidFill>
                      <a:prstDash val="solid"/>
                      <a:round/>
                      <a:headEnd type="none" w="med" len="med"/>
                      <a:tailEnd type="none" w="med" len="med"/>
                    </a:lnT>
                    <a:lnB w="6350" cap="flat" cmpd="sng" algn="ctr">
                      <a:solidFill>
                        <a:srgbClr val="00B050"/>
                      </a:solidFill>
                      <a:prstDash val="solid"/>
                      <a:round/>
                      <a:headEnd type="none" w="med" len="med"/>
                      <a:tailEnd type="none" w="med" len="med"/>
                    </a:lnB>
                    <a:solidFill>
                      <a:srgbClr val="CCFFCC"/>
                    </a:solidFill>
                  </a:tcPr>
                </a:tc>
                <a:tc>
                  <a:txBody>
                    <a:bodyPr/>
                    <a:lstStyle/>
                    <a:p>
                      <a:pPr algn="ctr"/>
                      <a:r>
                        <a:rPr lang="es-ES" sz="1400" dirty="0"/>
                        <a:t>15</a:t>
                      </a:r>
                    </a:p>
                  </a:txBody>
                  <a:tcPr anchor="ctr">
                    <a:lnL w="6350" cap="flat" cmpd="sng" algn="ctr">
                      <a:solidFill>
                        <a:srgbClr val="00B050"/>
                      </a:solidFill>
                      <a:prstDash val="solid"/>
                      <a:round/>
                      <a:headEnd type="none" w="med" len="med"/>
                      <a:tailEnd type="none" w="med" len="med"/>
                    </a:lnL>
                    <a:lnR w="6350" cap="flat" cmpd="sng" algn="ctr">
                      <a:solidFill>
                        <a:srgbClr val="00B050"/>
                      </a:solidFill>
                      <a:prstDash val="solid"/>
                      <a:round/>
                      <a:headEnd type="none" w="med" len="med"/>
                      <a:tailEnd type="none" w="med" len="med"/>
                    </a:lnR>
                    <a:lnT w="6350" cap="flat" cmpd="sng" algn="ctr">
                      <a:solidFill>
                        <a:srgbClr val="00B050"/>
                      </a:solidFill>
                      <a:prstDash val="solid"/>
                      <a:round/>
                      <a:headEnd type="none" w="med" len="med"/>
                      <a:tailEnd type="none" w="med" len="med"/>
                    </a:lnT>
                    <a:lnB w="6350" cap="flat" cmpd="sng" algn="ctr">
                      <a:solidFill>
                        <a:srgbClr val="00B050"/>
                      </a:solidFill>
                      <a:prstDash val="solid"/>
                      <a:round/>
                      <a:headEnd type="none" w="med" len="med"/>
                      <a:tailEnd type="none" w="med" len="med"/>
                    </a:lnB>
                    <a:solidFill>
                      <a:srgbClr val="CCFFCC"/>
                    </a:solidFill>
                  </a:tcPr>
                </a:tc>
                <a:tc>
                  <a:txBody>
                    <a:bodyPr/>
                    <a:lstStyle/>
                    <a:p>
                      <a:pPr algn="ctr"/>
                      <a:r>
                        <a:rPr lang="es-ES" sz="1400" dirty="0"/>
                        <a:t>59,12</a:t>
                      </a:r>
                    </a:p>
                  </a:txBody>
                  <a:tcPr anchor="ctr">
                    <a:lnL w="6350" cap="flat" cmpd="sng" algn="ctr">
                      <a:solidFill>
                        <a:srgbClr val="00B050"/>
                      </a:solidFill>
                      <a:prstDash val="solid"/>
                      <a:round/>
                      <a:headEnd type="none" w="med" len="med"/>
                      <a:tailEnd type="none" w="med" len="med"/>
                    </a:lnL>
                    <a:lnR w="6350" cap="flat" cmpd="sng" algn="ctr">
                      <a:solidFill>
                        <a:srgbClr val="00B050"/>
                      </a:solidFill>
                      <a:prstDash val="solid"/>
                      <a:round/>
                      <a:headEnd type="none" w="med" len="med"/>
                      <a:tailEnd type="none" w="med" len="med"/>
                    </a:lnR>
                    <a:lnT w="6350" cap="flat" cmpd="sng" algn="ctr">
                      <a:solidFill>
                        <a:srgbClr val="00B050"/>
                      </a:solidFill>
                      <a:prstDash val="solid"/>
                      <a:round/>
                      <a:headEnd type="none" w="med" len="med"/>
                      <a:tailEnd type="none" w="med" len="med"/>
                    </a:lnT>
                    <a:lnB w="6350" cap="flat" cmpd="sng" algn="ctr">
                      <a:solidFill>
                        <a:srgbClr val="00B050"/>
                      </a:solidFill>
                      <a:prstDash val="solid"/>
                      <a:round/>
                      <a:headEnd type="none" w="med" len="med"/>
                      <a:tailEnd type="none" w="med" len="med"/>
                    </a:lnB>
                    <a:solidFill>
                      <a:srgbClr val="CCFFCC"/>
                    </a:solidFill>
                  </a:tcPr>
                </a:tc>
                <a:extLst>
                  <a:ext uri="{0D108BD9-81ED-4DB2-BD59-A6C34878D82A}">
                    <a16:rowId xmlns:a16="http://schemas.microsoft.com/office/drawing/2014/main" val="1597948702"/>
                  </a:ext>
                </a:extLst>
              </a:tr>
              <a:tr h="302034">
                <a:tc>
                  <a:txBody>
                    <a:bodyPr/>
                    <a:lstStyle/>
                    <a:p>
                      <a:r>
                        <a:rPr lang="es-ES" sz="1400" dirty="0">
                          <a:solidFill>
                            <a:schemeClr val="bg1"/>
                          </a:solidFill>
                        </a:rPr>
                        <a:t>Cultivos leñosos: pendiente 5 – 10 %</a:t>
                      </a:r>
                    </a:p>
                  </a:txBody>
                  <a:tcPr>
                    <a:solidFill>
                      <a:srgbClr val="33CC33"/>
                    </a:solidFill>
                  </a:tcPr>
                </a:tc>
                <a:tc>
                  <a:txBody>
                    <a:bodyPr/>
                    <a:lstStyle/>
                    <a:p>
                      <a:pPr algn="ctr"/>
                      <a:r>
                        <a:rPr lang="es-ES" sz="1400" dirty="0"/>
                        <a:t>P6/P7</a:t>
                      </a:r>
                    </a:p>
                  </a:txBody>
                  <a:tcPr anchor="ctr">
                    <a:lnR w="6350" cap="flat" cmpd="sng" algn="ctr">
                      <a:solidFill>
                        <a:srgbClr val="00B050"/>
                      </a:solidFill>
                      <a:prstDash val="solid"/>
                      <a:round/>
                      <a:headEnd type="none" w="med" len="med"/>
                      <a:tailEnd type="none" w="med" len="med"/>
                    </a:lnR>
                    <a:lnT w="6350" cap="flat" cmpd="sng" algn="ctr">
                      <a:solidFill>
                        <a:srgbClr val="00B050"/>
                      </a:solidFill>
                      <a:prstDash val="solid"/>
                      <a:round/>
                      <a:headEnd type="none" w="med" len="med"/>
                      <a:tailEnd type="none" w="med" len="med"/>
                    </a:lnT>
                    <a:lnB w="6350" cap="flat" cmpd="sng" algn="ctr">
                      <a:solidFill>
                        <a:srgbClr val="00B050"/>
                      </a:solidFill>
                      <a:prstDash val="solid"/>
                      <a:round/>
                      <a:headEnd type="none" w="med" len="med"/>
                      <a:tailEnd type="none" w="med" len="med"/>
                    </a:lnB>
                    <a:solidFill>
                      <a:srgbClr val="CCFFCC"/>
                    </a:solidFill>
                  </a:tcPr>
                </a:tc>
                <a:tc>
                  <a:txBody>
                    <a:bodyPr/>
                    <a:lstStyle/>
                    <a:p>
                      <a:pPr algn="ctr"/>
                      <a:r>
                        <a:rPr lang="es-ES" sz="1400" dirty="0"/>
                        <a:t>15</a:t>
                      </a:r>
                    </a:p>
                  </a:txBody>
                  <a:tcPr anchor="ctr">
                    <a:lnL w="6350" cap="flat" cmpd="sng" algn="ctr">
                      <a:solidFill>
                        <a:srgbClr val="00B050"/>
                      </a:solidFill>
                      <a:prstDash val="solid"/>
                      <a:round/>
                      <a:headEnd type="none" w="med" len="med"/>
                      <a:tailEnd type="none" w="med" len="med"/>
                    </a:lnL>
                    <a:lnR w="6350" cap="flat" cmpd="sng" algn="ctr">
                      <a:solidFill>
                        <a:srgbClr val="00B050"/>
                      </a:solidFill>
                      <a:prstDash val="solid"/>
                      <a:round/>
                      <a:headEnd type="none" w="med" len="med"/>
                      <a:tailEnd type="none" w="med" len="med"/>
                    </a:lnR>
                    <a:lnT w="6350" cap="flat" cmpd="sng" algn="ctr">
                      <a:solidFill>
                        <a:srgbClr val="00B050"/>
                      </a:solidFill>
                      <a:prstDash val="solid"/>
                      <a:round/>
                      <a:headEnd type="none" w="med" len="med"/>
                      <a:tailEnd type="none" w="med" len="med"/>
                    </a:lnT>
                    <a:lnB w="6350" cap="flat" cmpd="sng" algn="ctr">
                      <a:solidFill>
                        <a:srgbClr val="00B050"/>
                      </a:solidFill>
                      <a:prstDash val="solid"/>
                      <a:round/>
                      <a:headEnd type="none" w="med" len="med"/>
                      <a:tailEnd type="none" w="med" len="med"/>
                    </a:lnB>
                    <a:solidFill>
                      <a:srgbClr val="CCFFCC"/>
                    </a:solidFill>
                  </a:tcPr>
                </a:tc>
                <a:tc>
                  <a:txBody>
                    <a:bodyPr/>
                    <a:lstStyle/>
                    <a:p>
                      <a:pPr algn="ctr"/>
                      <a:r>
                        <a:rPr lang="es-ES" sz="1400" dirty="0"/>
                        <a:t>110,56</a:t>
                      </a:r>
                    </a:p>
                  </a:txBody>
                  <a:tcPr anchor="ctr">
                    <a:lnL w="6350" cap="flat" cmpd="sng" algn="ctr">
                      <a:solidFill>
                        <a:srgbClr val="00B050"/>
                      </a:solidFill>
                      <a:prstDash val="solid"/>
                      <a:round/>
                      <a:headEnd type="none" w="med" len="med"/>
                      <a:tailEnd type="none" w="med" len="med"/>
                    </a:lnL>
                    <a:lnR w="6350" cap="flat" cmpd="sng" algn="ctr">
                      <a:solidFill>
                        <a:srgbClr val="00B050"/>
                      </a:solidFill>
                      <a:prstDash val="solid"/>
                      <a:round/>
                      <a:headEnd type="none" w="med" len="med"/>
                      <a:tailEnd type="none" w="med" len="med"/>
                    </a:lnR>
                    <a:lnT w="6350" cap="flat" cmpd="sng" algn="ctr">
                      <a:solidFill>
                        <a:srgbClr val="00B050"/>
                      </a:solidFill>
                      <a:prstDash val="solid"/>
                      <a:round/>
                      <a:headEnd type="none" w="med" len="med"/>
                      <a:tailEnd type="none" w="med" len="med"/>
                    </a:lnT>
                    <a:lnB w="6350" cap="flat" cmpd="sng" algn="ctr">
                      <a:solidFill>
                        <a:srgbClr val="00B050"/>
                      </a:solidFill>
                      <a:prstDash val="solid"/>
                      <a:round/>
                      <a:headEnd type="none" w="med" len="med"/>
                      <a:tailEnd type="none" w="med" len="med"/>
                    </a:lnB>
                    <a:solidFill>
                      <a:srgbClr val="CCFFCC"/>
                    </a:solidFill>
                  </a:tcPr>
                </a:tc>
                <a:extLst>
                  <a:ext uri="{0D108BD9-81ED-4DB2-BD59-A6C34878D82A}">
                    <a16:rowId xmlns:a16="http://schemas.microsoft.com/office/drawing/2014/main" val="2078384665"/>
                  </a:ext>
                </a:extLst>
              </a:tr>
              <a:tr h="302034">
                <a:tc>
                  <a:txBody>
                    <a:bodyPr/>
                    <a:lstStyle/>
                    <a:p>
                      <a:r>
                        <a:rPr lang="es-ES" sz="1400" dirty="0">
                          <a:solidFill>
                            <a:schemeClr val="bg1"/>
                          </a:solidFill>
                        </a:rPr>
                        <a:t>Cultivos leñosos: pendiente &gt; 10 %</a:t>
                      </a:r>
                    </a:p>
                  </a:txBody>
                  <a:tcPr>
                    <a:solidFill>
                      <a:srgbClr val="33CC33"/>
                    </a:solidFill>
                  </a:tcPr>
                </a:tc>
                <a:tc>
                  <a:txBody>
                    <a:bodyPr/>
                    <a:lstStyle/>
                    <a:p>
                      <a:pPr algn="ctr"/>
                      <a:r>
                        <a:rPr lang="es-ES" sz="1400" dirty="0"/>
                        <a:t>P6/P7</a:t>
                      </a:r>
                    </a:p>
                  </a:txBody>
                  <a:tcPr anchor="ctr">
                    <a:lnR w="6350" cap="flat" cmpd="sng" algn="ctr">
                      <a:solidFill>
                        <a:srgbClr val="00B050"/>
                      </a:solidFill>
                      <a:prstDash val="solid"/>
                      <a:round/>
                      <a:headEnd type="none" w="med" len="med"/>
                      <a:tailEnd type="none" w="med" len="med"/>
                    </a:lnR>
                    <a:lnT w="6350" cap="flat" cmpd="sng" algn="ctr">
                      <a:solidFill>
                        <a:srgbClr val="00B050"/>
                      </a:solidFill>
                      <a:prstDash val="solid"/>
                      <a:round/>
                      <a:headEnd type="none" w="med" len="med"/>
                      <a:tailEnd type="none" w="med" len="med"/>
                    </a:lnT>
                    <a:lnB w="6350" cap="flat" cmpd="sng" algn="ctr">
                      <a:solidFill>
                        <a:srgbClr val="00B050"/>
                      </a:solidFill>
                      <a:prstDash val="solid"/>
                      <a:round/>
                      <a:headEnd type="none" w="med" len="med"/>
                      <a:tailEnd type="none" w="med" len="med"/>
                    </a:lnB>
                    <a:solidFill>
                      <a:srgbClr val="CCFFCC"/>
                    </a:solidFill>
                  </a:tcPr>
                </a:tc>
                <a:tc>
                  <a:txBody>
                    <a:bodyPr/>
                    <a:lstStyle/>
                    <a:p>
                      <a:pPr algn="ctr"/>
                      <a:r>
                        <a:rPr lang="es-ES" sz="1400" dirty="0"/>
                        <a:t>15</a:t>
                      </a:r>
                    </a:p>
                  </a:txBody>
                  <a:tcPr anchor="ctr">
                    <a:lnL w="6350" cap="flat" cmpd="sng" algn="ctr">
                      <a:solidFill>
                        <a:srgbClr val="00B050"/>
                      </a:solidFill>
                      <a:prstDash val="solid"/>
                      <a:round/>
                      <a:headEnd type="none" w="med" len="med"/>
                      <a:tailEnd type="none" w="med" len="med"/>
                    </a:lnL>
                    <a:lnR w="6350" cap="flat" cmpd="sng" algn="ctr">
                      <a:solidFill>
                        <a:srgbClr val="00B050"/>
                      </a:solidFill>
                      <a:prstDash val="solid"/>
                      <a:round/>
                      <a:headEnd type="none" w="med" len="med"/>
                      <a:tailEnd type="none" w="med" len="med"/>
                    </a:lnR>
                    <a:lnT w="6350" cap="flat" cmpd="sng" algn="ctr">
                      <a:solidFill>
                        <a:srgbClr val="00B050"/>
                      </a:solidFill>
                      <a:prstDash val="solid"/>
                      <a:round/>
                      <a:headEnd type="none" w="med" len="med"/>
                      <a:tailEnd type="none" w="med" len="med"/>
                    </a:lnT>
                    <a:lnB w="6350" cap="flat" cmpd="sng" algn="ctr">
                      <a:solidFill>
                        <a:srgbClr val="00B050"/>
                      </a:solidFill>
                      <a:prstDash val="solid"/>
                      <a:round/>
                      <a:headEnd type="none" w="med" len="med"/>
                      <a:tailEnd type="none" w="med" len="med"/>
                    </a:lnB>
                    <a:solidFill>
                      <a:srgbClr val="CCFFCC"/>
                    </a:solidFill>
                  </a:tcPr>
                </a:tc>
                <a:tc>
                  <a:txBody>
                    <a:bodyPr/>
                    <a:lstStyle/>
                    <a:p>
                      <a:pPr algn="ctr"/>
                      <a:r>
                        <a:rPr lang="es-ES" sz="1400" dirty="0"/>
                        <a:t>160,39</a:t>
                      </a:r>
                    </a:p>
                  </a:txBody>
                  <a:tcPr anchor="ctr">
                    <a:lnL w="6350" cap="flat" cmpd="sng" algn="ctr">
                      <a:solidFill>
                        <a:srgbClr val="00B050"/>
                      </a:solidFill>
                      <a:prstDash val="solid"/>
                      <a:round/>
                      <a:headEnd type="none" w="med" len="med"/>
                      <a:tailEnd type="none" w="med" len="med"/>
                    </a:lnL>
                    <a:lnR w="6350" cap="flat" cmpd="sng" algn="ctr">
                      <a:solidFill>
                        <a:srgbClr val="00B050"/>
                      </a:solidFill>
                      <a:prstDash val="solid"/>
                      <a:round/>
                      <a:headEnd type="none" w="med" len="med"/>
                      <a:tailEnd type="none" w="med" len="med"/>
                    </a:lnR>
                    <a:lnT w="6350" cap="flat" cmpd="sng" algn="ctr">
                      <a:solidFill>
                        <a:srgbClr val="00B050"/>
                      </a:solidFill>
                      <a:prstDash val="solid"/>
                      <a:round/>
                      <a:headEnd type="none" w="med" len="med"/>
                      <a:tailEnd type="none" w="med" len="med"/>
                    </a:lnT>
                    <a:lnB w="6350" cap="flat" cmpd="sng" algn="ctr">
                      <a:solidFill>
                        <a:srgbClr val="00B050"/>
                      </a:solidFill>
                      <a:prstDash val="solid"/>
                      <a:round/>
                      <a:headEnd type="none" w="med" len="med"/>
                      <a:tailEnd type="none" w="med" len="med"/>
                    </a:lnB>
                    <a:solidFill>
                      <a:srgbClr val="CCFFCC"/>
                    </a:solidFill>
                  </a:tcPr>
                </a:tc>
                <a:extLst>
                  <a:ext uri="{0D108BD9-81ED-4DB2-BD59-A6C34878D82A}">
                    <a16:rowId xmlns:a16="http://schemas.microsoft.com/office/drawing/2014/main" val="1321079851"/>
                  </a:ext>
                </a:extLst>
              </a:tr>
              <a:tr h="513458">
                <a:tc>
                  <a:txBody>
                    <a:bodyPr/>
                    <a:lstStyle/>
                    <a:p>
                      <a:r>
                        <a:rPr lang="es-ES" sz="1400" dirty="0">
                          <a:solidFill>
                            <a:schemeClr val="bg1"/>
                          </a:solidFill>
                        </a:rPr>
                        <a:t>Tierras de cultivo y cultivos permanentes: espacios de biodiversidad</a:t>
                      </a:r>
                    </a:p>
                  </a:txBody>
                  <a:tcPr>
                    <a:solidFill>
                      <a:srgbClr val="33CC33"/>
                    </a:solidFill>
                  </a:tcPr>
                </a:tc>
                <a:tc>
                  <a:txBody>
                    <a:bodyPr/>
                    <a:lstStyle/>
                    <a:p>
                      <a:pPr algn="ctr"/>
                      <a:r>
                        <a:rPr lang="es-ES" sz="1400" dirty="0"/>
                        <a:t>P5</a:t>
                      </a:r>
                    </a:p>
                  </a:txBody>
                  <a:tcPr anchor="ctr">
                    <a:lnR w="6350" cap="flat" cmpd="sng" algn="ctr">
                      <a:solidFill>
                        <a:srgbClr val="00B050"/>
                      </a:solidFill>
                      <a:prstDash val="solid"/>
                      <a:round/>
                      <a:headEnd type="none" w="med" len="med"/>
                      <a:tailEnd type="none" w="med" len="med"/>
                    </a:lnR>
                    <a:lnT w="6350" cap="flat" cmpd="sng" algn="ctr">
                      <a:solidFill>
                        <a:srgbClr val="00B050"/>
                      </a:solidFill>
                      <a:prstDash val="solid"/>
                      <a:round/>
                      <a:headEnd type="none" w="med" len="med"/>
                      <a:tailEnd type="none" w="med" len="med"/>
                    </a:lnT>
                    <a:solidFill>
                      <a:srgbClr val="CCFFCC"/>
                    </a:solidFill>
                  </a:tcPr>
                </a:tc>
                <a:tc>
                  <a:txBody>
                    <a:bodyPr/>
                    <a:lstStyle/>
                    <a:p>
                      <a:pPr algn="ctr"/>
                      <a:r>
                        <a:rPr lang="es-ES" sz="1400" dirty="0"/>
                        <a:t>No aplica</a:t>
                      </a:r>
                    </a:p>
                  </a:txBody>
                  <a:tcPr anchor="ctr">
                    <a:lnL w="6350" cap="flat" cmpd="sng" algn="ctr">
                      <a:solidFill>
                        <a:srgbClr val="00B050"/>
                      </a:solidFill>
                      <a:prstDash val="solid"/>
                      <a:round/>
                      <a:headEnd type="none" w="med" len="med"/>
                      <a:tailEnd type="none" w="med" len="med"/>
                    </a:lnL>
                    <a:lnR w="6350" cap="flat" cmpd="sng" algn="ctr">
                      <a:solidFill>
                        <a:srgbClr val="00B050"/>
                      </a:solidFill>
                      <a:prstDash val="solid"/>
                      <a:round/>
                      <a:headEnd type="none" w="med" len="med"/>
                      <a:tailEnd type="none" w="med" len="med"/>
                    </a:lnR>
                    <a:lnT w="6350" cap="flat" cmpd="sng" algn="ctr">
                      <a:solidFill>
                        <a:srgbClr val="00B050"/>
                      </a:solidFill>
                      <a:prstDash val="solid"/>
                      <a:round/>
                      <a:headEnd type="none" w="med" len="med"/>
                      <a:tailEnd type="none" w="med" len="med"/>
                    </a:lnT>
                    <a:solidFill>
                      <a:srgbClr val="CCFFCC"/>
                    </a:solidFill>
                  </a:tcPr>
                </a:tc>
                <a:tc>
                  <a:txBody>
                    <a:bodyPr/>
                    <a:lstStyle/>
                    <a:p>
                      <a:pPr algn="ctr"/>
                      <a:r>
                        <a:rPr lang="es-ES" sz="1400" dirty="0"/>
                        <a:t>49,67</a:t>
                      </a:r>
                    </a:p>
                  </a:txBody>
                  <a:tcPr anchor="ctr">
                    <a:lnL w="6350" cap="flat" cmpd="sng" algn="ctr">
                      <a:solidFill>
                        <a:srgbClr val="00B050"/>
                      </a:solidFill>
                      <a:prstDash val="solid"/>
                      <a:round/>
                      <a:headEnd type="none" w="med" len="med"/>
                      <a:tailEnd type="none" w="med" len="med"/>
                    </a:lnL>
                    <a:lnR w="6350" cap="flat" cmpd="sng" algn="ctr">
                      <a:solidFill>
                        <a:srgbClr val="00B050"/>
                      </a:solidFill>
                      <a:prstDash val="solid"/>
                      <a:round/>
                      <a:headEnd type="none" w="med" len="med"/>
                      <a:tailEnd type="none" w="med" len="med"/>
                    </a:lnR>
                    <a:lnT w="6350" cap="flat" cmpd="sng" algn="ctr">
                      <a:solidFill>
                        <a:srgbClr val="00B050"/>
                      </a:solidFill>
                      <a:prstDash val="solid"/>
                      <a:round/>
                      <a:headEnd type="none" w="med" len="med"/>
                      <a:tailEnd type="none" w="med" len="med"/>
                    </a:lnT>
                    <a:solidFill>
                      <a:srgbClr val="CCFFCC"/>
                    </a:solidFill>
                  </a:tcPr>
                </a:tc>
                <a:extLst>
                  <a:ext uri="{0D108BD9-81ED-4DB2-BD59-A6C34878D82A}">
                    <a16:rowId xmlns:a16="http://schemas.microsoft.com/office/drawing/2014/main" val="947536451"/>
                  </a:ext>
                </a:extLst>
              </a:tr>
            </a:tbl>
          </a:graphicData>
        </a:graphic>
      </p:graphicFrame>
      <p:sp>
        <p:nvSpPr>
          <p:cNvPr id="4" name="Rectángulo 3">
            <a:extLst>
              <a:ext uri="{FF2B5EF4-FFF2-40B4-BE49-F238E27FC236}">
                <a16:creationId xmlns:a16="http://schemas.microsoft.com/office/drawing/2014/main" id="{4D4D2796-130B-6C41-9C6C-FFB45834F765}"/>
              </a:ext>
            </a:extLst>
          </p:cNvPr>
          <p:cNvSpPr/>
          <p:nvPr/>
        </p:nvSpPr>
        <p:spPr>
          <a:xfrm>
            <a:off x="899160" y="1365693"/>
            <a:ext cx="10515600" cy="6357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solidFill>
                  <a:srgbClr val="0070C0"/>
                </a:solidFill>
              </a:rPr>
              <a:t>Para un mismo tipo de superficie, el importe unitario, es el mismo con independencia de la práctica que se realice. </a:t>
            </a:r>
          </a:p>
        </p:txBody>
      </p:sp>
    </p:spTree>
    <p:extLst>
      <p:ext uri="{BB962C8B-B14F-4D97-AF65-F5344CB8AC3E}">
        <p14:creationId xmlns:p14="http://schemas.microsoft.com/office/powerpoint/2010/main" val="364878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162ABF-0CC4-5319-A91F-43922054BB64}"/>
              </a:ext>
            </a:extLst>
          </p:cNvPr>
          <p:cNvSpPr>
            <a:spLocks noGrp="1"/>
          </p:cNvSpPr>
          <p:nvPr>
            <p:ph type="title"/>
          </p:nvPr>
        </p:nvSpPr>
        <p:spPr>
          <a:xfrm>
            <a:off x="838200" y="174436"/>
            <a:ext cx="10515600" cy="522241"/>
          </a:xfrm>
          <a:solidFill>
            <a:schemeClr val="bg1"/>
          </a:solidFill>
        </p:spPr>
        <p:txBody>
          <a:bodyPr>
            <a:normAutofit fontScale="90000"/>
          </a:bodyPr>
          <a:lstStyle/>
          <a:p>
            <a:r>
              <a:rPr lang="es-ES" dirty="0">
                <a:solidFill>
                  <a:srgbClr val="C00000"/>
                </a:solidFill>
              </a:rPr>
              <a:t>PAC 2025 – </a:t>
            </a:r>
            <a:r>
              <a:rPr lang="es-ES" sz="3200" dirty="0">
                <a:solidFill>
                  <a:srgbClr val="C00000"/>
                </a:solidFill>
              </a:rPr>
              <a:t>ARQUITECTURA VERDE – ECO-REGÍMENES</a:t>
            </a:r>
            <a:endParaRPr lang="es-ES" sz="3200" dirty="0"/>
          </a:p>
        </p:txBody>
      </p:sp>
      <p:graphicFrame>
        <p:nvGraphicFramePr>
          <p:cNvPr id="4" name="Tabla 4">
            <a:extLst>
              <a:ext uri="{FF2B5EF4-FFF2-40B4-BE49-F238E27FC236}">
                <a16:creationId xmlns:a16="http://schemas.microsoft.com/office/drawing/2014/main" id="{337B3E8F-5DED-A332-BBBF-B4A0CAD20DD5}"/>
              </a:ext>
            </a:extLst>
          </p:cNvPr>
          <p:cNvGraphicFramePr>
            <a:graphicFrameLocks noGrp="1"/>
          </p:cNvGraphicFramePr>
          <p:nvPr>
            <p:ph idx="1"/>
            <p:extLst>
              <p:ext uri="{D42A27DB-BD31-4B8C-83A1-F6EECF244321}">
                <p14:modId xmlns:p14="http://schemas.microsoft.com/office/powerpoint/2010/main" val="602344891"/>
              </p:ext>
            </p:extLst>
          </p:nvPr>
        </p:nvGraphicFramePr>
        <p:xfrm>
          <a:off x="838200" y="658659"/>
          <a:ext cx="10515600" cy="5227320"/>
        </p:xfrm>
        <a:graphic>
          <a:graphicData uri="http://schemas.openxmlformats.org/drawingml/2006/table">
            <a:tbl>
              <a:tblPr firstRow="1" bandRow="1">
                <a:tableStyleId>{5C22544A-7EE6-4342-B048-85BDC9FD1C3A}</a:tableStyleId>
              </a:tblPr>
              <a:tblGrid>
                <a:gridCol w="10515600">
                  <a:extLst>
                    <a:ext uri="{9D8B030D-6E8A-4147-A177-3AD203B41FA5}">
                      <a16:colId xmlns:a16="http://schemas.microsoft.com/office/drawing/2014/main" val="952480499"/>
                    </a:ext>
                  </a:extLst>
                </a:gridCol>
              </a:tblGrid>
              <a:tr h="370840">
                <a:tc>
                  <a:txBody>
                    <a:bodyPr/>
                    <a:lstStyle/>
                    <a:p>
                      <a:r>
                        <a:rPr lang="es-ES" dirty="0"/>
                        <a:t>TIERRAS DE CULTIVO</a:t>
                      </a:r>
                    </a:p>
                  </a:txBody>
                  <a:tcPr anchor="ctr">
                    <a:solidFill>
                      <a:schemeClr val="accent4">
                        <a:lumMod val="75000"/>
                      </a:schemeClr>
                    </a:solidFill>
                  </a:tcPr>
                </a:tc>
                <a:extLst>
                  <a:ext uri="{0D108BD9-81ED-4DB2-BD59-A6C34878D82A}">
                    <a16:rowId xmlns:a16="http://schemas.microsoft.com/office/drawing/2014/main" val="1109540268"/>
                  </a:ext>
                </a:extLst>
              </a:tr>
              <a:tr h="370840">
                <a:tc>
                  <a:txBody>
                    <a:bodyPr/>
                    <a:lstStyle/>
                    <a:p>
                      <a:r>
                        <a:rPr lang="es-ES" sz="1400" dirty="0"/>
                        <a:t>En las </a:t>
                      </a:r>
                      <a:r>
                        <a:rPr lang="es-ES" sz="1400" b="1" dirty="0">
                          <a:highlight>
                            <a:srgbClr val="FFFF00"/>
                          </a:highlight>
                        </a:rPr>
                        <a:t>superficies de regadío</a:t>
                      </a:r>
                      <a:r>
                        <a:rPr lang="es-ES" sz="1400" dirty="0"/>
                        <a:t>:</a:t>
                      </a:r>
                    </a:p>
                    <a:p>
                      <a:pPr marL="285750" indent="-285750">
                        <a:buFont typeface="Arial" panose="020B0604020202020204" pitchFamily="34" charset="0"/>
                        <a:buChar char="•"/>
                      </a:pPr>
                      <a:r>
                        <a:rPr lang="es-ES" sz="1400" dirty="0"/>
                        <a:t>No debe haber una sanción en firme por hacer uso ilegal del agua para riego.</a:t>
                      </a:r>
                    </a:p>
                    <a:p>
                      <a:pPr marL="285750" indent="-285750">
                        <a:buFont typeface="Arial" panose="020B0604020202020204" pitchFamily="34" charset="0"/>
                        <a:buChar char="•"/>
                      </a:pPr>
                      <a:r>
                        <a:rPr lang="es-ES" sz="1400" dirty="0"/>
                        <a:t>Aplicación de fertilizantes de acuerdo a un </a:t>
                      </a:r>
                      <a:r>
                        <a:rPr lang="es-ES" sz="1400" b="1" dirty="0"/>
                        <a:t>plan de abonado</a:t>
                      </a:r>
                      <a:r>
                        <a:rPr lang="es-ES" sz="1400" dirty="0"/>
                        <a:t> y a la normativa para </a:t>
                      </a:r>
                      <a:r>
                        <a:rPr lang="es-ES" sz="1400" b="1" dirty="0"/>
                        <a:t>nutrición sostenible </a:t>
                      </a:r>
                      <a:r>
                        <a:rPr lang="es-ES" sz="1400" dirty="0"/>
                        <a:t>en los suelos agrarios.</a:t>
                      </a:r>
                    </a:p>
                    <a:p>
                      <a:pPr marL="285750" indent="-285750">
                        <a:buFont typeface="Arial" panose="020B0604020202020204" pitchFamily="34" charset="0"/>
                        <a:buChar char="•"/>
                      </a:pPr>
                      <a:r>
                        <a:rPr lang="es-ES" sz="1400" dirty="0"/>
                        <a:t>Anotaciones de aporte de nutrientes y materia orgánica y de agua de riego en el cuaderno digital de explotación.</a:t>
                      </a:r>
                    </a:p>
                    <a:p>
                      <a:pPr marL="285750" indent="-285750">
                        <a:buFont typeface="Arial" panose="020B0604020202020204" pitchFamily="34" charset="0"/>
                        <a:buChar char="•"/>
                      </a:pPr>
                      <a:r>
                        <a:rPr lang="es-ES" sz="1400" dirty="0"/>
                        <a:t>Posibilidad de requisitos adicionales en explotaciones situadas en zonas vulnerables a la contaminación por nitratos.</a:t>
                      </a:r>
                    </a:p>
                  </a:txBody>
                  <a:tcPr anchor="ctr">
                    <a:solidFill>
                      <a:schemeClr val="accent4">
                        <a:lumMod val="20000"/>
                        <a:lumOff val="80000"/>
                      </a:schemeClr>
                    </a:solidFill>
                  </a:tcPr>
                </a:tc>
                <a:extLst>
                  <a:ext uri="{0D108BD9-81ED-4DB2-BD59-A6C34878D82A}">
                    <a16:rowId xmlns:a16="http://schemas.microsoft.com/office/drawing/2014/main" val="695234347"/>
                  </a:ext>
                </a:extLst>
              </a:tr>
              <a:tr h="370840">
                <a:tc>
                  <a:txBody>
                    <a:bodyPr/>
                    <a:lstStyle/>
                    <a:p>
                      <a:r>
                        <a:rPr lang="es-ES" dirty="0">
                          <a:solidFill>
                            <a:schemeClr val="bg1"/>
                          </a:solidFill>
                        </a:rPr>
                        <a:t>P3 – ROTACIÓN DE CULTIVOS CON ESPECIES MEJORANTES</a:t>
                      </a:r>
                    </a:p>
                  </a:txBody>
                  <a:tcPr anchor="ctr">
                    <a:solidFill>
                      <a:schemeClr val="accent4">
                        <a:lumMod val="75000"/>
                      </a:schemeClr>
                    </a:solidFill>
                  </a:tcPr>
                </a:tc>
                <a:extLst>
                  <a:ext uri="{0D108BD9-81ED-4DB2-BD59-A6C34878D82A}">
                    <a16:rowId xmlns:a16="http://schemas.microsoft.com/office/drawing/2014/main" val="3644376508"/>
                  </a:ext>
                </a:extLst>
              </a:tr>
              <a:tr h="370840">
                <a:tc>
                  <a:txBody>
                    <a:bodyPr/>
                    <a:lstStyle/>
                    <a:p>
                      <a:pPr marL="0" indent="0" algn="ctr">
                        <a:buFont typeface="Arial" panose="020B0604020202020204" pitchFamily="34" charset="0"/>
                        <a:buNone/>
                      </a:pPr>
                      <a:r>
                        <a:rPr lang="es-ES" sz="1800" kern="1200" dirty="0">
                          <a:solidFill>
                            <a:schemeClr val="bg1"/>
                          </a:solidFill>
                          <a:latin typeface="+mn-lt"/>
                          <a:ea typeface="+mn-ea"/>
                          <a:cs typeface="+mn-cs"/>
                        </a:rPr>
                        <a:t>CONDICIONES 2025</a:t>
                      </a:r>
                    </a:p>
                  </a:txBody>
                  <a:tcPr>
                    <a:solidFill>
                      <a:schemeClr val="accent4">
                        <a:lumMod val="75000"/>
                      </a:schemeClr>
                    </a:solidFill>
                  </a:tcPr>
                </a:tc>
                <a:extLst>
                  <a:ext uri="{0D108BD9-81ED-4DB2-BD59-A6C34878D82A}">
                    <a16:rowId xmlns:a16="http://schemas.microsoft.com/office/drawing/2014/main" val="1296662783"/>
                  </a:ext>
                </a:extLst>
              </a:tr>
              <a:tr h="370840">
                <a:tc>
                  <a:txBody>
                    <a:bodyPr/>
                    <a:lstStyle/>
                    <a:p>
                      <a:pPr marL="285750" indent="-285750">
                        <a:buFont typeface="Arial" panose="020B0604020202020204" pitchFamily="34" charset="0"/>
                        <a:buChar char="•"/>
                      </a:pPr>
                      <a:r>
                        <a:rPr lang="es-ES" sz="1400" b="1" dirty="0">
                          <a:highlight>
                            <a:srgbClr val="FFFF00"/>
                          </a:highlight>
                        </a:rPr>
                        <a:t>≥ </a:t>
                      </a:r>
                      <a:r>
                        <a:rPr lang="es-ES" sz="1400" b="1" dirty="0">
                          <a:solidFill>
                            <a:srgbClr val="C00000"/>
                          </a:solidFill>
                          <a:highlight>
                            <a:srgbClr val="FFFF00"/>
                          </a:highlight>
                        </a:rPr>
                        <a:t>50%</a:t>
                      </a:r>
                      <a:r>
                        <a:rPr lang="es-ES" sz="1400" b="1" dirty="0">
                          <a:highlight>
                            <a:srgbClr val="FFFF00"/>
                          </a:highlight>
                        </a:rPr>
                        <a:t> de la superficie</a:t>
                      </a:r>
                      <a:r>
                        <a:rPr lang="es-ES" sz="1400" dirty="0">
                          <a:highlight>
                            <a:srgbClr val="FFFF00"/>
                          </a:highlight>
                        </a:rPr>
                        <a:t> correspondiente con un </a:t>
                      </a:r>
                      <a:r>
                        <a:rPr lang="es-ES" sz="1400" b="1" dirty="0">
                          <a:highlight>
                            <a:srgbClr val="FFFF00"/>
                          </a:highlight>
                        </a:rPr>
                        <a:t>cultivo diferente al cultivo previo</a:t>
                      </a:r>
                      <a:r>
                        <a:rPr lang="es-ES" sz="1400" dirty="0">
                          <a:highlight>
                            <a:srgbClr val="FFFF00"/>
                          </a:highlight>
                        </a:rPr>
                        <a:t>, cada año.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b="1" dirty="0">
                          <a:highlight>
                            <a:srgbClr val="FFFF00"/>
                          </a:highlight>
                        </a:rPr>
                        <a:t>≥ </a:t>
                      </a:r>
                      <a:r>
                        <a:rPr lang="es-ES" sz="1400" b="1" dirty="0">
                          <a:solidFill>
                            <a:srgbClr val="C00000"/>
                          </a:solidFill>
                          <a:highlight>
                            <a:srgbClr val="FFFF00"/>
                          </a:highlight>
                        </a:rPr>
                        <a:t>10%</a:t>
                      </a:r>
                      <a:r>
                        <a:rPr lang="es-ES" sz="1400" b="1" dirty="0">
                          <a:highlight>
                            <a:srgbClr val="FFFF00"/>
                          </a:highlight>
                        </a:rPr>
                        <a:t> de la superficie </a:t>
                      </a:r>
                      <a:r>
                        <a:rPr lang="es-ES" sz="1400" dirty="0">
                          <a:highlight>
                            <a:srgbClr val="FFFF00"/>
                          </a:highlight>
                        </a:rPr>
                        <a:t>con </a:t>
                      </a:r>
                      <a:r>
                        <a:rPr lang="es-ES" sz="1400" b="1" dirty="0">
                          <a:highlight>
                            <a:srgbClr val="FFFF00"/>
                          </a:highlight>
                        </a:rPr>
                        <a:t>especies mejorantes</a:t>
                      </a:r>
                      <a:r>
                        <a:rPr lang="es-ES" sz="1400" b="0" dirty="0">
                          <a:highlight>
                            <a:srgbClr val="FFFF00"/>
                          </a:highlight>
                        </a:rPr>
                        <a:t>, al menos la </a:t>
                      </a:r>
                      <a:r>
                        <a:rPr lang="es-ES" sz="1400" b="1" dirty="0">
                          <a:highlight>
                            <a:srgbClr val="FFFF00"/>
                          </a:highlight>
                        </a:rPr>
                        <a:t>mitad (≥ </a:t>
                      </a:r>
                      <a:r>
                        <a:rPr lang="es-ES" sz="1400" b="1" dirty="0">
                          <a:solidFill>
                            <a:srgbClr val="C00000"/>
                          </a:solidFill>
                          <a:highlight>
                            <a:srgbClr val="FFFF00"/>
                          </a:highlight>
                        </a:rPr>
                        <a:t>5%</a:t>
                      </a:r>
                      <a:r>
                        <a:rPr lang="es-ES" sz="1400" b="1" dirty="0">
                          <a:highlight>
                            <a:srgbClr val="FFFF00"/>
                          </a:highlight>
                        </a:rPr>
                        <a:t>)</a:t>
                      </a:r>
                      <a:r>
                        <a:rPr lang="es-ES" sz="1400" b="0" dirty="0">
                          <a:highlight>
                            <a:srgbClr val="FFFF00"/>
                          </a:highlight>
                        </a:rPr>
                        <a:t> </a:t>
                      </a:r>
                      <a:r>
                        <a:rPr lang="es-ES" sz="1400" dirty="0">
                          <a:highlight>
                            <a:srgbClr val="FFFF00"/>
                          </a:highlight>
                        </a:rPr>
                        <a:t>de esta superficie con </a:t>
                      </a:r>
                      <a:r>
                        <a:rPr lang="es-ES" sz="1400" b="1" dirty="0">
                          <a:highlight>
                            <a:srgbClr val="FFFF00"/>
                          </a:highlight>
                        </a:rPr>
                        <a:t>leguminosas EN SECANO ARIDO SE PERMITE 2,5% DE LEGUMINOSAS</a:t>
                      </a:r>
                      <a:r>
                        <a:rPr lang="es-ES" sz="1400" dirty="0">
                          <a:highlight>
                            <a:srgbClr val="FFFF00"/>
                          </a:highlight>
                        </a:rPr>
                        <a:t>. </a:t>
                      </a:r>
                      <a:r>
                        <a:rPr lang="es-ES" sz="1400" b="1" dirty="0">
                          <a:highlight>
                            <a:srgbClr val="FFFF00"/>
                          </a:highlight>
                        </a:rPr>
                        <a:t>Si hay </a:t>
                      </a:r>
                      <a:r>
                        <a:rPr lang="es-ES" sz="1400" b="1" dirty="0" err="1">
                          <a:highlight>
                            <a:srgbClr val="FFFF00"/>
                          </a:highlight>
                        </a:rPr>
                        <a:t>secano+secano</a:t>
                      </a:r>
                      <a:r>
                        <a:rPr lang="es-ES" sz="1400" b="1" dirty="0">
                          <a:highlight>
                            <a:srgbClr val="FFFF00"/>
                          </a:highlight>
                        </a:rPr>
                        <a:t> árido se puede dejar toda la obligación en una zona de secano o en las dos</a:t>
                      </a:r>
                      <a:r>
                        <a:rPr lang="es-ES" sz="1400" dirty="0">
                          <a:highlight>
                            <a:srgbClr val="FFFF00"/>
                          </a:highlight>
                        </a:rPr>
                        <a:t>.</a:t>
                      </a:r>
                    </a:p>
                    <a:p>
                      <a:pPr marL="285750" indent="-285750">
                        <a:buFont typeface="Arial" panose="020B0604020202020204" pitchFamily="34" charset="0"/>
                        <a:buChar char="•"/>
                      </a:pPr>
                      <a:r>
                        <a:rPr lang="es-ES" sz="1400" dirty="0">
                          <a:highlight>
                            <a:srgbClr val="FFFF00"/>
                          </a:highlight>
                        </a:rPr>
                        <a:t>Barbecho NO HAY PORCENTAJE MÁXIMO</a:t>
                      </a:r>
                    </a:p>
                    <a:p>
                      <a:pPr marL="285750" indent="-285750">
                        <a:buFont typeface="Arial" panose="020B0604020202020204" pitchFamily="34" charset="0"/>
                        <a:buChar char="•"/>
                      </a:pPr>
                      <a:r>
                        <a:rPr lang="es-ES" sz="1400" dirty="0">
                          <a:highlight>
                            <a:srgbClr val="FFFF00"/>
                          </a:highlight>
                        </a:rPr>
                        <a:t>Tras </a:t>
                      </a:r>
                      <a:r>
                        <a:rPr lang="es-ES" sz="1400" dirty="0">
                          <a:solidFill>
                            <a:srgbClr val="C00000"/>
                          </a:solidFill>
                          <a:highlight>
                            <a:srgbClr val="FFFF00"/>
                          </a:highlight>
                        </a:rPr>
                        <a:t>leguminosas si superficie es barbecho no se considera rotada</a:t>
                      </a:r>
                      <a:endParaRPr lang="es-ES" sz="1400" dirty="0">
                        <a:highlight>
                          <a:srgbClr val="FFFF00"/>
                        </a:highlight>
                      </a:endParaRPr>
                    </a:p>
                  </a:txBody>
                  <a:tcPr>
                    <a:lnB w="12700" cap="flat" cmpd="sng" algn="ctr">
                      <a:solidFill>
                        <a:schemeClr val="accent4">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988290896"/>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dirty="0"/>
                        <a:t>La superficie de especies plurianuales será subvencionable a efectos de percepción de la ayuda, pero no se tendrá en cuenta para el cómputo del porcentaje de superficie que rota, excepto el año de implantación.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dirty="0"/>
                        <a:t>Se permiten las leguminosas como abonado en verde (al menos hasta floración)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dirty="0"/>
                        <a:t>En las explotaciones con más del 25% de TC con especies plurianuales solo han de rotar el 25%.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dirty="0"/>
                        <a:t>Flexibilidad para explotaciones pequeñas (</a:t>
                      </a:r>
                      <a:r>
                        <a:rPr lang="es-ES" sz="1400" dirty="0">
                          <a:highlight>
                            <a:srgbClr val="FFFF00"/>
                          </a:highlight>
                        </a:rPr>
                        <a:t>tierra de cultivo TOTAL correspondiente &lt; 10 ha</a:t>
                      </a:r>
                      <a:r>
                        <a:rPr lang="es-ES" sz="1400" dirty="0"/>
                        <a:t>):</a:t>
                      </a:r>
                    </a:p>
                    <a:p>
                      <a:pPr marL="539750" marR="0" lvl="0" indent="-2698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dirty="0"/>
                        <a:t>Cumplimiento de la condición de rotación del punto anterior sin mejorantes</a:t>
                      </a:r>
                    </a:p>
                    <a:p>
                      <a:pPr marL="539750" marR="0" lvl="0" indent="-2698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dirty="0"/>
                        <a:t>Pueden realizar una diversificación alternativa: 2 cultivos, el principal ≤ 75%.</a:t>
                      </a:r>
                    </a:p>
                    <a:p>
                      <a:pPr marL="26987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ES" sz="1400" dirty="0"/>
                    </a:p>
                  </a:txBody>
                  <a:tcPr>
                    <a:lnT w="12700" cap="flat" cmpd="sng" algn="ctr">
                      <a:solidFill>
                        <a:schemeClr val="accent4">
                          <a:lumMod val="75000"/>
                        </a:schemeClr>
                      </a:solidFill>
                      <a:prstDash val="solid"/>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1306650465"/>
                  </a:ext>
                </a:extLst>
              </a:tr>
            </a:tbl>
          </a:graphicData>
        </a:graphic>
      </p:graphicFrame>
      <p:pic>
        <p:nvPicPr>
          <p:cNvPr id="3" name="Imagen 2">
            <a:extLst>
              <a:ext uri="{FF2B5EF4-FFF2-40B4-BE49-F238E27FC236}">
                <a16:creationId xmlns:a16="http://schemas.microsoft.com/office/drawing/2014/main" id="{E0766544-13D1-340A-D6DF-6CC0D230E8BA}"/>
              </a:ext>
            </a:extLst>
          </p:cNvPr>
          <p:cNvPicPr>
            <a:picLocks noChangeAspect="1"/>
          </p:cNvPicPr>
          <p:nvPr/>
        </p:nvPicPr>
        <p:blipFill>
          <a:blip r:embed="rId4"/>
          <a:stretch>
            <a:fillRect/>
          </a:stretch>
        </p:blipFill>
        <p:spPr>
          <a:xfrm>
            <a:off x="7158538" y="2237400"/>
            <a:ext cx="4195262" cy="650050"/>
          </a:xfrm>
          <a:prstGeom prst="rect">
            <a:avLst/>
          </a:prstGeom>
        </p:spPr>
      </p:pic>
      <p:pic>
        <p:nvPicPr>
          <p:cNvPr id="5" name="Imagen 4">
            <a:extLst>
              <a:ext uri="{FF2B5EF4-FFF2-40B4-BE49-F238E27FC236}">
                <a16:creationId xmlns:a16="http://schemas.microsoft.com/office/drawing/2014/main" id="{234278EE-3F4C-DB2B-993A-BFBF538289DC}"/>
              </a:ext>
            </a:extLst>
          </p:cNvPr>
          <p:cNvPicPr>
            <a:picLocks noChangeAspect="1"/>
          </p:cNvPicPr>
          <p:nvPr/>
        </p:nvPicPr>
        <p:blipFill>
          <a:blip r:embed="rId5"/>
          <a:stretch>
            <a:fillRect/>
          </a:stretch>
        </p:blipFill>
        <p:spPr>
          <a:xfrm>
            <a:off x="1129009" y="5811767"/>
            <a:ext cx="9411144" cy="1046233"/>
          </a:xfrm>
          <a:prstGeom prst="rect">
            <a:avLst/>
          </a:prstGeom>
        </p:spPr>
      </p:pic>
      <p:pic>
        <p:nvPicPr>
          <p:cNvPr id="7" name="Imagen 6">
            <a:extLst>
              <a:ext uri="{FF2B5EF4-FFF2-40B4-BE49-F238E27FC236}">
                <a16:creationId xmlns:a16="http://schemas.microsoft.com/office/drawing/2014/main" id="{540D6053-8D35-3AAB-C013-3AE62A59BABB}"/>
              </a:ext>
            </a:extLst>
          </p:cNvPr>
          <p:cNvPicPr>
            <a:picLocks noChangeAspect="1"/>
          </p:cNvPicPr>
          <p:nvPr/>
        </p:nvPicPr>
        <p:blipFill>
          <a:blip r:embed="rId6"/>
          <a:stretch>
            <a:fillRect/>
          </a:stretch>
        </p:blipFill>
        <p:spPr>
          <a:xfrm>
            <a:off x="371468" y="1847078"/>
            <a:ext cx="12023396" cy="3935001"/>
          </a:xfrm>
          <a:prstGeom prst="rect">
            <a:avLst/>
          </a:prstGeom>
        </p:spPr>
      </p:pic>
      <p:pic>
        <p:nvPicPr>
          <p:cNvPr id="8" name="Imagen 7">
            <a:extLst>
              <a:ext uri="{FF2B5EF4-FFF2-40B4-BE49-F238E27FC236}">
                <a16:creationId xmlns:a16="http://schemas.microsoft.com/office/drawing/2014/main" id="{ECD8BFA2-A475-AED3-D634-41623E85FD0B}"/>
              </a:ext>
            </a:extLst>
          </p:cNvPr>
          <p:cNvPicPr>
            <a:picLocks noChangeAspect="1"/>
          </p:cNvPicPr>
          <p:nvPr/>
        </p:nvPicPr>
        <p:blipFill>
          <a:blip r:embed="rId7"/>
          <a:srcRect b="25757"/>
          <a:stretch/>
        </p:blipFill>
        <p:spPr>
          <a:xfrm>
            <a:off x="838201" y="1866681"/>
            <a:ext cx="10730332" cy="3555147"/>
          </a:xfrm>
          <a:prstGeom prst="rect">
            <a:avLst/>
          </a:prstGeom>
        </p:spPr>
      </p:pic>
    </p:spTree>
    <p:extLst>
      <p:ext uri="{BB962C8B-B14F-4D97-AF65-F5344CB8AC3E}">
        <p14:creationId xmlns:p14="http://schemas.microsoft.com/office/powerpoint/2010/main" val="195404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heel(1)">
                                      <p:cBhvr>
                                        <p:cTn id="2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162ABF-0CC4-5319-A91F-43922054BB64}"/>
              </a:ext>
            </a:extLst>
          </p:cNvPr>
          <p:cNvSpPr>
            <a:spLocks noGrp="1"/>
          </p:cNvSpPr>
          <p:nvPr>
            <p:ph type="title"/>
          </p:nvPr>
        </p:nvSpPr>
        <p:spPr>
          <a:xfrm>
            <a:off x="838200" y="400864"/>
            <a:ext cx="10515600" cy="522241"/>
          </a:xfrm>
          <a:solidFill>
            <a:schemeClr val="bg1"/>
          </a:solidFill>
        </p:spPr>
        <p:txBody>
          <a:bodyPr>
            <a:normAutofit fontScale="90000"/>
          </a:bodyPr>
          <a:lstStyle/>
          <a:p>
            <a:r>
              <a:rPr lang="es-ES" dirty="0">
                <a:solidFill>
                  <a:srgbClr val="C00000"/>
                </a:solidFill>
              </a:rPr>
              <a:t>PAC 2025 – </a:t>
            </a:r>
            <a:r>
              <a:rPr lang="es-ES" sz="3200" dirty="0">
                <a:solidFill>
                  <a:srgbClr val="C00000"/>
                </a:solidFill>
              </a:rPr>
              <a:t>ARQUITECTURA VERDE – ECO-REGÍMENES</a:t>
            </a:r>
            <a:endParaRPr lang="es-ES" sz="3200" dirty="0"/>
          </a:p>
        </p:txBody>
      </p:sp>
      <p:graphicFrame>
        <p:nvGraphicFramePr>
          <p:cNvPr id="4" name="Tabla 4">
            <a:extLst>
              <a:ext uri="{FF2B5EF4-FFF2-40B4-BE49-F238E27FC236}">
                <a16:creationId xmlns:a16="http://schemas.microsoft.com/office/drawing/2014/main" id="{337B3E8F-5DED-A332-BBBF-B4A0CAD20DD5}"/>
              </a:ext>
            </a:extLst>
          </p:cNvPr>
          <p:cNvGraphicFramePr>
            <a:graphicFrameLocks noGrp="1"/>
          </p:cNvGraphicFramePr>
          <p:nvPr>
            <p:ph idx="1"/>
            <p:extLst>
              <p:ext uri="{D42A27DB-BD31-4B8C-83A1-F6EECF244321}">
                <p14:modId xmlns:p14="http://schemas.microsoft.com/office/powerpoint/2010/main" val="2028509129"/>
              </p:ext>
            </p:extLst>
          </p:nvPr>
        </p:nvGraphicFramePr>
        <p:xfrm>
          <a:off x="838200" y="1233420"/>
          <a:ext cx="10515600" cy="3947160"/>
        </p:xfrm>
        <a:graphic>
          <a:graphicData uri="http://schemas.openxmlformats.org/drawingml/2006/table">
            <a:tbl>
              <a:tblPr firstRow="1" bandRow="1">
                <a:tableStyleId>{5C22544A-7EE6-4342-B048-85BDC9FD1C3A}</a:tableStyleId>
              </a:tblPr>
              <a:tblGrid>
                <a:gridCol w="10515600">
                  <a:extLst>
                    <a:ext uri="{9D8B030D-6E8A-4147-A177-3AD203B41FA5}">
                      <a16:colId xmlns:a16="http://schemas.microsoft.com/office/drawing/2014/main" val="952480499"/>
                    </a:ext>
                  </a:extLst>
                </a:gridCol>
              </a:tblGrid>
              <a:tr h="370840">
                <a:tc>
                  <a:txBody>
                    <a:bodyPr/>
                    <a:lstStyle/>
                    <a:p>
                      <a:r>
                        <a:rPr lang="es-ES" dirty="0"/>
                        <a:t>TIERRAS DE CULTIVO</a:t>
                      </a:r>
                    </a:p>
                  </a:txBody>
                  <a:tcPr anchor="ctr">
                    <a:solidFill>
                      <a:schemeClr val="accent4">
                        <a:lumMod val="75000"/>
                      </a:schemeClr>
                    </a:solidFill>
                  </a:tcPr>
                </a:tc>
                <a:extLst>
                  <a:ext uri="{0D108BD9-81ED-4DB2-BD59-A6C34878D82A}">
                    <a16:rowId xmlns:a16="http://schemas.microsoft.com/office/drawing/2014/main" val="1109540268"/>
                  </a:ext>
                </a:extLst>
              </a:tr>
              <a:tr h="370840">
                <a:tc>
                  <a:txBody>
                    <a:bodyPr/>
                    <a:lstStyle/>
                    <a:p>
                      <a:r>
                        <a:rPr lang="es-ES" sz="1400" dirty="0"/>
                        <a:t>En las </a:t>
                      </a:r>
                      <a:r>
                        <a:rPr lang="es-ES" sz="1400" b="1" dirty="0">
                          <a:highlight>
                            <a:srgbClr val="FFFF00"/>
                          </a:highlight>
                        </a:rPr>
                        <a:t>superficies de regadío</a:t>
                      </a:r>
                      <a:r>
                        <a:rPr lang="es-ES" sz="1400" dirty="0"/>
                        <a:t>:</a:t>
                      </a:r>
                    </a:p>
                    <a:p>
                      <a:pPr marL="285750" indent="-285750">
                        <a:buFont typeface="Arial" panose="020B0604020202020204" pitchFamily="34" charset="0"/>
                        <a:buChar char="•"/>
                      </a:pPr>
                      <a:r>
                        <a:rPr lang="es-ES" sz="1400" dirty="0"/>
                        <a:t>No debe haber una sanción en firme por hacer uso ilegal del agua para riego.</a:t>
                      </a:r>
                    </a:p>
                    <a:p>
                      <a:pPr marL="285750" indent="-285750">
                        <a:buFont typeface="Arial" panose="020B0604020202020204" pitchFamily="34" charset="0"/>
                        <a:buChar char="•"/>
                      </a:pPr>
                      <a:r>
                        <a:rPr lang="es-ES" sz="1400" dirty="0"/>
                        <a:t>Aplicación de fertilizantes de acuerdo a un </a:t>
                      </a:r>
                      <a:r>
                        <a:rPr lang="es-ES" sz="1400" b="1" dirty="0"/>
                        <a:t>plan de abonado</a:t>
                      </a:r>
                      <a:r>
                        <a:rPr lang="es-ES" sz="1400" dirty="0"/>
                        <a:t> y de acuerdo a la normativa para </a:t>
                      </a:r>
                      <a:r>
                        <a:rPr lang="es-ES" sz="1400" b="1" dirty="0"/>
                        <a:t>nutrición sostenible </a:t>
                      </a:r>
                      <a:r>
                        <a:rPr lang="es-ES" sz="1400" dirty="0"/>
                        <a:t>en los suelos agrarios.</a:t>
                      </a:r>
                    </a:p>
                    <a:p>
                      <a:pPr marL="285750" indent="-285750">
                        <a:buFont typeface="Arial" panose="020B0604020202020204" pitchFamily="34" charset="0"/>
                        <a:buChar char="•"/>
                      </a:pPr>
                      <a:r>
                        <a:rPr lang="es-ES" sz="1400" dirty="0"/>
                        <a:t>Anotaciones de aporte de nutrientes y materia orgánica y de agua de riego en el cuaderno digital de explotación.</a:t>
                      </a:r>
                    </a:p>
                    <a:p>
                      <a:pPr marL="285750" indent="-285750">
                        <a:buFont typeface="Arial" panose="020B0604020202020204" pitchFamily="34" charset="0"/>
                        <a:buChar char="•"/>
                      </a:pPr>
                      <a:r>
                        <a:rPr lang="es-ES" sz="1400" dirty="0"/>
                        <a:t>Posibilidad de requisitos adicionales en explotaciones situadas en zonas vulnerables a la contaminación por nitratos.</a:t>
                      </a:r>
                    </a:p>
                  </a:txBody>
                  <a:tcPr anchor="ctr">
                    <a:solidFill>
                      <a:schemeClr val="accent4">
                        <a:lumMod val="20000"/>
                        <a:lumOff val="80000"/>
                      </a:schemeClr>
                    </a:solidFill>
                  </a:tcPr>
                </a:tc>
                <a:extLst>
                  <a:ext uri="{0D108BD9-81ED-4DB2-BD59-A6C34878D82A}">
                    <a16:rowId xmlns:a16="http://schemas.microsoft.com/office/drawing/2014/main" val="695234347"/>
                  </a:ext>
                </a:extLst>
              </a:tr>
              <a:tr h="370840">
                <a:tc>
                  <a:txBody>
                    <a:body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800" b="0" dirty="0">
                          <a:solidFill>
                            <a:schemeClr val="bg1"/>
                          </a:solidFill>
                        </a:rPr>
                        <a:t>P4 – SIEMBRA DIRECTA</a:t>
                      </a:r>
                    </a:p>
                  </a:txBody>
                  <a:tcPr anchor="ctr">
                    <a:solidFill>
                      <a:schemeClr val="accent4">
                        <a:lumMod val="75000"/>
                      </a:schemeClr>
                    </a:solidFill>
                  </a:tcPr>
                </a:tc>
                <a:extLst>
                  <a:ext uri="{0D108BD9-81ED-4DB2-BD59-A6C34878D82A}">
                    <a16:rowId xmlns:a16="http://schemas.microsoft.com/office/drawing/2014/main" val="120944807"/>
                  </a:ext>
                </a:extLst>
              </a:tr>
              <a:tr h="370840">
                <a:tc>
                  <a:txBody>
                    <a:bodyPr/>
                    <a:lstStyle/>
                    <a:p>
                      <a:pPr marL="0" indent="0" algn="ctr">
                        <a:buFont typeface="Arial" panose="020B0604020202020204" pitchFamily="34" charset="0"/>
                        <a:buNone/>
                      </a:pPr>
                      <a:r>
                        <a:rPr lang="es-ES" sz="1800" kern="1200" dirty="0">
                          <a:solidFill>
                            <a:schemeClr val="bg1"/>
                          </a:solidFill>
                          <a:latin typeface="+mn-lt"/>
                          <a:ea typeface="+mn-ea"/>
                          <a:cs typeface="+mn-cs"/>
                        </a:rPr>
                        <a:t>CONDICIONES 2025</a:t>
                      </a:r>
                    </a:p>
                  </a:txBody>
                  <a:tcPr>
                    <a:solidFill>
                      <a:schemeClr val="accent4">
                        <a:lumMod val="75000"/>
                      </a:schemeClr>
                    </a:solidFill>
                  </a:tcPr>
                </a:tc>
                <a:extLst>
                  <a:ext uri="{0D108BD9-81ED-4DB2-BD59-A6C34878D82A}">
                    <a16:rowId xmlns:a16="http://schemas.microsoft.com/office/drawing/2014/main" val="3775342223"/>
                  </a:ext>
                </a:extLst>
              </a:tr>
              <a:tr h="370840">
                <a:tc>
                  <a:txBody>
                    <a:bodyPr/>
                    <a:lstStyle/>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b="1" dirty="0">
                          <a:solidFill>
                            <a:srgbClr val="C00000"/>
                          </a:solidFill>
                          <a:highlight>
                            <a:srgbClr val="FFFF00"/>
                          </a:highlight>
                        </a:rPr>
                        <a:t>No arado y sembrar directamente sobre rastrojos</a:t>
                      </a:r>
                      <a:r>
                        <a:rPr lang="es-ES" sz="1400" b="1" dirty="0">
                          <a:highlight>
                            <a:srgbClr val="FFFF00"/>
                          </a:highlight>
                        </a:rPr>
                        <a:t> y mantenimiento de los rastrojos </a:t>
                      </a:r>
                      <a:r>
                        <a:rPr lang="es-ES" sz="1400" dirty="0">
                          <a:highlight>
                            <a:srgbClr val="FFFF00"/>
                          </a:highlight>
                        </a:rPr>
                        <a:t>sobre el terreno </a:t>
                      </a:r>
                      <a:r>
                        <a:rPr lang="es-ES" sz="1400" b="1" dirty="0">
                          <a:highlight>
                            <a:srgbClr val="FFFF00"/>
                          </a:highlight>
                        </a:rPr>
                        <a:t>todo el año </a:t>
                      </a:r>
                      <a:r>
                        <a:rPr lang="es-ES" sz="1400" dirty="0">
                          <a:highlight>
                            <a:srgbClr val="FFFF00"/>
                          </a:highlight>
                        </a:rPr>
                        <a:t>en ≥ 40% de las tierras de cultivo correspondientes.</a:t>
                      </a:r>
                    </a:p>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dirty="0">
                          <a:highlight>
                            <a:srgbClr val="FFFF00"/>
                          </a:highlight>
                        </a:rPr>
                        <a:t>Rotación. Tras leguminosas si superficie es barbecho no se considera rotada</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ES" sz="1400" b="1" dirty="0">
                        <a:solidFill>
                          <a:schemeClr val="tx1"/>
                        </a:solidFill>
                      </a:endParaRPr>
                    </a:p>
                  </a:txBody>
                  <a:tcPr anchor="ctr">
                    <a:lnB w="12700" cap="flat" cmpd="sng" algn="ctr">
                      <a:solidFill>
                        <a:schemeClr val="accent4">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909573421"/>
                  </a:ext>
                </a:extLst>
              </a:tr>
              <a:tr h="370840">
                <a:tc>
                  <a:txBody>
                    <a:bodyPr/>
                    <a:lstStyle/>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b="0" dirty="0">
                          <a:solidFill>
                            <a:schemeClr val="tx1"/>
                          </a:solidFill>
                        </a:rPr>
                        <a:t>Se establece un </a:t>
                      </a:r>
                      <a:r>
                        <a:rPr lang="es-ES" sz="1400" b="1" dirty="0">
                          <a:solidFill>
                            <a:schemeClr val="tx1"/>
                          </a:solidFill>
                        </a:rPr>
                        <a:t>complemento adicional </a:t>
                      </a:r>
                      <a:r>
                        <a:rPr lang="es-ES" sz="1400" b="0" dirty="0">
                          <a:solidFill>
                            <a:schemeClr val="tx1"/>
                          </a:solidFill>
                        </a:rPr>
                        <a:t>por llevar a cabo esta </a:t>
                      </a:r>
                      <a:r>
                        <a:rPr lang="es-ES" sz="1400" b="1" dirty="0">
                          <a:solidFill>
                            <a:schemeClr val="tx1"/>
                          </a:solidFill>
                        </a:rPr>
                        <a:t>práctica en años consecutivos sobre la misma superficie</a:t>
                      </a:r>
                      <a:r>
                        <a:rPr lang="es-ES" sz="1400" b="0" dirty="0">
                          <a:solidFill>
                            <a:schemeClr val="tx1"/>
                          </a:solidFill>
                        </a:rPr>
                        <a:t>. </a:t>
                      </a:r>
                      <a:r>
                        <a:rPr lang="es-ES" sz="1400" b="0" dirty="0">
                          <a:solidFill>
                            <a:schemeClr val="tx1"/>
                          </a:solidFill>
                          <a:highlight>
                            <a:srgbClr val="33CC33"/>
                          </a:highlight>
                        </a:rPr>
                        <a:t>OJO CON EL COMPLEMENTO, COHERENCIA CON LAS PETICIONES DE COMPLEMENTO.</a:t>
                      </a:r>
                      <a:endParaRPr lang="es-ES" sz="1400" b="1" dirty="0">
                        <a:solidFill>
                          <a:schemeClr val="tx1"/>
                        </a:solidFill>
                        <a:highlight>
                          <a:srgbClr val="33CC33"/>
                        </a:highlight>
                      </a:endParaRPr>
                    </a:p>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400" b="1" dirty="0">
                        <a:solidFill>
                          <a:schemeClr val="tx1"/>
                        </a:solidFill>
                      </a:endParaRPr>
                    </a:p>
                  </a:txBody>
                  <a:tcPr anchor="ctr">
                    <a:lnT w="12700" cap="flat" cmpd="sng" algn="ctr">
                      <a:solidFill>
                        <a:schemeClr val="accent4">
                          <a:lumMod val="75000"/>
                        </a:schemeClr>
                      </a:solidFill>
                      <a:prstDash val="solid"/>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31670112"/>
                  </a:ext>
                </a:extLst>
              </a:tr>
            </a:tbl>
          </a:graphicData>
        </a:graphic>
      </p:graphicFrame>
      <p:sp>
        <p:nvSpPr>
          <p:cNvPr id="3" name="CuadroTexto 2">
            <a:extLst>
              <a:ext uri="{FF2B5EF4-FFF2-40B4-BE49-F238E27FC236}">
                <a16:creationId xmlns:a16="http://schemas.microsoft.com/office/drawing/2014/main" id="{7A7FC960-B256-50B2-D518-82B9806B77F7}"/>
              </a:ext>
            </a:extLst>
          </p:cNvPr>
          <p:cNvSpPr txBox="1"/>
          <p:nvPr/>
        </p:nvSpPr>
        <p:spPr>
          <a:xfrm>
            <a:off x="3420533" y="1233420"/>
            <a:ext cx="5348082" cy="3970318"/>
          </a:xfrm>
          <a:prstGeom prst="rect">
            <a:avLst/>
          </a:prstGeom>
          <a:solidFill>
            <a:schemeClr val="accent5">
              <a:lumMod val="40000"/>
              <a:lumOff val="60000"/>
            </a:schemeClr>
          </a:solidFill>
        </p:spPr>
        <p:txBody>
          <a:bodyPr wrap="square" rtlCol="0">
            <a:spAutoFit/>
          </a:bodyPr>
          <a:lstStyle/>
          <a:p>
            <a:pPr algn="ctr"/>
            <a:r>
              <a:rPr lang="es-ES" dirty="0"/>
              <a:t>RESOLUCIÓN TOPILLOS, LABOR VERTICAL TRAS COSECHA 2024 SIN VOLTEO Y MANTENIENDO EL RASTROJO CUBRIENDO SUELO TODO EL AÑO:</a:t>
            </a:r>
          </a:p>
          <a:p>
            <a:endParaRPr lang="es-ES" dirty="0"/>
          </a:p>
          <a:p>
            <a:endParaRPr lang="es-ES" dirty="0"/>
          </a:p>
          <a:p>
            <a:endParaRPr lang="es-ES" dirty="0"/>
          </a:p>
          <a:p>
            <a:endParaRPr lang="es-ES" dirty="0"/>
          </a:p>
          <a:p>
            <a:endParaRPr lang="es-ES" dirty="0"/>
          </a:p>
          <a:p>
            <a:endParaRPr lang="es-ES" dirty="0"/>
          </a:p>
          <a:p>
            <a:endParaRPr lang="es-ES" dirty="0"/>
          </a:p>
          <a:p>
            <a:endParaRPr lang="es-ES" dirty="0"/>
          </a:p>
          <a:p>
            <a:endParaRPr lang="es-ES" dirty="0"/>
          </a:p>
          <a:p>
            <a:endParaRPr lang="es-ES" dirty="0"/>
          </a:p>
          <a:p>
            <a:endParaRPr lang="es-ES" dirty="0"/>
          </a:p>
        </p:txBody>
      </p:sp>
      <p:pic>
        <p:nvPicPr>
          <p:cNvPr id="7" name="Imagen 6">
            <a:extLst>
              <a:ext uri="{FF2B5EF4-FFF2-40B4-BE49-F238E27FC236}">
                <a16:creationId xmlns:a16="http://schemas.microsoft.com/office/drawing/2014/main" id="{ADE37521-94DC-AB6E-2B95-55A1BA7E297B}"/>
              </a:ext>
            </a:extLst>
          </p:cNvPr>
          <p:cNvPicPr>
            <a:picLocks noChangeAspect="1"/>
          </p:cNvPicPr>
          <p:nvPr/>
        </p:nvPicPr>
        <p:blipFill>
          <a:blip r:embed="rId4"/>
          <a:stretch>
            <a:fillRect/>
          </a:stretch>
        </p:blipFill>
        <p:spPr>
          <a:xfrm>
            <a:off x="3603439" y="2173984"/>
            <a:ext cx="4982270" cy="2734057"/>
          </a:xfrm>
          <a:prstGeom prst="rect">
            <a:avLst/>
          </a:prstGeom>
        </p:spPr>
      </p:pic>
      <p:pic>
        <p:nvPicPr>
          <p:cNvPr id="6" name="Imagen 5">
            <a:extLst>
              <a:ext uri="{FF2B5EF4-FFF2-40B4-BE49-F238E27FC236}">
                <a16:creationId xmlns:a16="http://schemas.microsoft.com/office/drawing/2014/main" id="{679A785C-7E6F-6AEA-020D-CBF6F42DF238}"/>
              </a:ext>
            </a:extLst>
          </p:cNvPr>
          <p:cNvPicPr>
            <a:picLocks noChangeAspect="1"/>
          </p:cNvPicPr>
          <p:nvPr/>
        </p:nvPicPr>
        <p:blipFill>
          <a:blip r:embed="rId5"/>
          <a:stretch>
            <a:fillRect/>
          </a:stretch>
        </p:blipFill>
        <p:spPr>
          <a:xfrm>
            <a:off x="591011" y="1524321"/>
            <a:ext cx="10390256" cy="3656259"/>
          </a:xfrm>
          <a:prstGeom prst="rect">
            <a:avLst/>
          </a:prstGeom>
        </p:spPr>
      </p:pic>
    </p:spTree>
    <p:extLst>
      <p:ext uri="{BB962C8B-B14F-4D97-AF65-F5344CB8AC3E}">
        <p14:creationId xmlns:p14="http://schemas.microsoft.com/office/powerpoint/2010/main" val="224406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162ABF-0CC4-5319-A91F-43922054BB64}"/>
              </a:ext>
            </a:extLst>
          </p:cNvPr>
          <p:cNvSpPr>
            <a:spLocks noGrp="1"/>
          </p:cNvSpPr>
          <p:nvPr>
            <p:ph type="title"/>
          </p:nvPr>
        </p:nvSpPr>
        <p:spPr>
          <a:xfrm>
            <a:off x="838200" y="322489"/>
            <a:ext cx="10515600" cy="530951"/>
          </a:xfrm>
          <a:solidFill>
            <a:schemeClr val="bg1"/>
          </a:solidFill>
        </p:spPr>
        <p:txBody>
          <a:bodyPr>
            <a:normAutofit fontScale="90000"/>
          </a:bodyPr>
          <a:lstStyle/>
          <a:p>
            <a:r>
              <a:rPr lang="es-ES" dirty="0">
                <a:solidFill>
                  <a:srgbClr val="C00000"/>
                </a:solidFill>
              </a:rPr>
              <a:t>PAC 2025 – </a:t>
            </a:r>
            <a:r>
              <a:rPr lang="es-ES" sz="3200" dirty="0">
                <a:solidFill>
                  <a:srgbClr val="C00000"/>
                </a:solidFill>
              </a:rPr>
              <a:t>ARQUITECTURA VERDE – ECO-REGÍMENES</a:t>
            </a:r>
            <a:endParaRPr lang="es-ES" sz="3200" dirty="0"/>
          </a:p>
        </p:txBody>
      </p:sp>
      <p:graphicFrame>
        <p:nvGraphicFramePr>
          <p:cNvPr id="4" name="Tabla 4">
            <a:extLst>
              <a:ext uri="{FF2B5EF4-FFF2-40B4-BE49-F238E27FC236}">
                <a16:creationId xmlns:a16="http://schemas.microsoft.com/office/drawing/2014/main" id="{337B3E8F-5DED-A332-BBBF-B4A0CAD20DD5}"/>
              </a:ext>
            </a:extLst>
          </p:cNvPr>
          <p:cNvGraphicFramePr>
            <a:graphicFrameLocks noGrp="1"/>
          </p:cNvGraphicFramePr>
          <p:nvPr>
            <p:ph idx="1"/>
            <p:extLst>
              <p:ext uri="{D42A27DB-BD31-4B8C-83A1-F6EECF244321}">
                <p14:modId xmlns:p14="http://schemas.microsoft.com/office/powerpoint/2010/main" val="669382836"/>
              </p:ext>
            </p:extLst>
          </p:nvPr>
        </p:nvGraphicFramePr>
        <p:xfrm>
          <a:off x="838200" y="867664"/>
          <a:ext cx="10515600" cy="6028106"/>
        </p:xfrm>
        <a:graphic>
          <a:graphicData uri="http://schemas.openxmlformats.org/drawingml/2006/table">
            <a:tbl>
              <a:tblPr firstRow="1" bandRow="1">
                <a:tableStyleId>{5C22544A-7EE6-4342-B048-85BDC9FD1C3A}</a:tableStyleId>
              </a:tblPr>
              <a:tblGrid>
                <a:gridCol w="10515600">
                  <a:extLst>
                    <a:ext uri="{9D8B030D-6E8A-4147-A177-3AD203B41FA5}">
                      <a16:colId xmlns:a16="http://schemas.microsoft.com/office/drawing/2014/main" val="952480499"/>
                    </a:ext>
                  </a:extLst>
                </a:gridCol>
              </a:tblGrid>
              <a:tr h="392773">
                <a:tc>
                  <a:txBody>
                    <a:bodyPr/>
                    <a:lstStyle/>
                    <a:p>
                      <a:r>
                        <a:rPr lang="es-ES" dirty="0"/>
                        <a:t>TIERRAS DE CULTIVOS Y CULTIVOS PERMANENTES</a:t>
                      </a:r>
                    </a:p>
                  </a:txBody>
                  <a:tcPr anchor="ctr">
                    <a:solidFill>
                      <a:schemeClr val="accent2">
                        <a:lumMod val="75000"/>
                      </a:schemeClr>
                    </a:solidFill>
                  </a:tcPr>
                </a:tc>
                <a:extLst>
                  <a:ext uri="{0D108BD9-81ED-4DB2-BD59-A6C34878D82A}">
                    <a16:rowId xmlns:a16="http://schemas.microsoft.com/office/drawing/2014/main" val="1109540268"/>
                  </a:ext>
                </a:extLst>
              </a:tr>
              <a:tr h="392773">
                <a:tc>
                  <a:txBody>
                    <a:bodyPr/>
                    <a:lstStyle/>
                    <a:p>
                      <a:r>
                        <a:rPr lang="es-ES" dirty="0">
                          <a:solidFill>
                            <a:schemeClr val="bg1"/>
                          </a:solidFill>
                        </a:rPr>
                        <a:t>P5 – ESTABLECIMIENTO DE ESPACIOS DE BIODIVERSIDAD</a:t>
                      </a:r>
                    </a:p>
                  </a:txBody>
                  <a:tcPr anchor="ctr">
                    <a:solidFill>
                      <a:schemeClr val="accent2">
                        <a:lumMod val="75000"/>
                      </a:schemeClr>
                    </a:solidFill>
                  </a:tcPr>
                </a:tc>
                <a:extLst>
                  <a:ext uri="{0D108BD9-81ED-4DB2-BD59-A6C34878D82A}">
                    <a16:rowId xmlns:a16="http://schemas.microsoft.com/office/drawing/2014/main" val="3644376508"/>
                  </a:ext>
                </a:extLst>
              </a:tr>
              <a:tr h="5136209">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dirty="0"/>
                        <a:t>Los agricultores deberán percibir la </a:t>
                      </a:r>
                      <a:r>
                        <a:rPr lang="es-ES" sz="1400" b="1" dirty="0"/>
                        <a:t>ABRS</a:t>
                      </a:r>
                      <a:r>
                        <a:rPr lang="es-ES" sz="1400" dirty="0"/>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4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4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4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4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4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b="1" dirty="0"/>
                        <a:t>Coeficientes de ponderación para los espacios de biodiversidad, algunos de ellos ya clasificados en SIGPAC como elementos del paisaje </a:t>
                      </a:r>
                      <a:r>
                        <a:rPr lang="es-ES" sz="1400" b="1" dirty="0"/>
                        <a:t>(</a:t>
                      </a:r>
                      <a:r>
                        <a:rPr lang="es-ES" sz="1400" b="1" dirty="0">
                          <a:highlight>
                            <a:srgbClr val="FFFF00"/>
                          </a:highlight>
                        </a:rPr>
                        <a:t>EP</a:t>
                      </a:r>
                      <a:r>
                        <a:rPr lang="es-ES" sz="1400" dirty="0"/>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4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4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4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4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4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4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4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4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4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dirty="0"/>
                        <a:t>Los “espacios de biodiversidad” son:</a:t>
                      </a:r>
                    </a:p>
                    <a:p>
                      <a:pPr marL="539750" marR="0" lvl="0" indent="-2698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t>Elementos del paisaje: muretes, charcas, lagunas, terrazas de retención estanques, abrevaderos naturales, setos, lindes, islas y enclaves de vegetación, etc., que sirvan de refugio, reservorio y alimento de avifauna, insectos o polinizadores.</a:t>
                      </a:r>
                    </a:p>
                    <a:p>
                      <a:pPr marL="539750" marR="0" lvl="0" indent="-2698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t>Tierras de barbecho </a:t>
                      </a:r>
                      <a:r>
                        <a:rPr lang="es-ES" sz="1200" b="1" dirty="0" err="1"/>
                        <a:t>semillado</a:t>
                      </a:r>
                      <a:r>
                        <a:rPr lang="es-ES" sz="1200" dirty="0"/>
                        <a:t> con especies apropiadas a efectos de la </a:t>
                      </a:r>
                      <a:r>
                        <a:rPr lang="es-ES" sz="1200" b="1" dirty="0"/>
                        <a:t>biodiversidad</a:t>
                      </a:r>
                      <a:r>
                        <a:rPr lang="es-ES" sz="1200" dirty="0"/>
                        <a:t>.</a:t>
                      </a:r>
                    </a:p>
                    <a:p>
                      <a:pPr marL="539750" marR="0" lvl="0" indent="-2698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t>Zonas de no cosechado de cereal, </a:t>
                      </a:r>
                      <a:r>
                        <a:rPr lang="es-ES" sz="1200" b="1" dirty="0">
                          <a:highlight>
                            <a:srgbClr val="FFFF00"/>
                          </a:highlight>
                        </a:rPr>
                        <a:t>leguminosa (NO PLURIANUAL)</a:t>
                      </a:r>
                      <a:r>
                        <a:rPr lang="es-ES" sz="1200" dirty="0"/>
                        <a:t>, oleaginosa, aromáticas… que pongan el grano a disponibilidad de la avifauna o el néctar/polen en aromáticas.</a:t>
                      </a:r>
                    </a:p>
                    <a:p>
                      <a:pPr marL="539750" marR="0" lvl="0" indent="-2698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t>Márgenes, franjas e islas de biodiversidad.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dirty="0"/>
                        <a:t>Sobre las superficies y elementos no productivos (no se incluye el no cosechado) </a:t>
                      </a:r>
                      <a:r>
                        <a:rPr lang="es-ES" sz="1400" b="1" dirty="0"/>
                        <a:t>no se permitirá la aplicación de fertilizantes ni de productos fitosanitarios</a:t>
                      </a:r>
                      <a:r>
                        <a:rPr lang="es-ES" sz="1400" b="0" dirty="0"/>
                        <a:t>.</a:t>
                      </a:r>
                    </a:p>
                  </a:txBody>
                  <a:tcPr>
                    <a:solidFill>
                      <a:schemeClr val="accent4">
                        <a:lumMod val="20000"/>
                        <a:lumOff val="80000"/>
                      </a:schemeClr>
                    </a:solidFill>
                  </a:tcPr>
                </a:tc>
                <a:extLst>
                  <a:ext uri="{0D108BD9-81ED-4DB2-BD59-A6C34878D82A}">
                    <a16:rowId xmlns:a16="http://schemas.microsoft.com/office/drawing/2014/main" val="3988290896"/>
                  </a:ext>
                </a:extLst>
              </a:tr>
            </a:tbl>
          </a:graphicData>
        </a:graphic>
      </p:graphicFrame>
      <p:graphicFrame>
        <p:nvGraphicFramePr>
          <p:cNvPr id="5" name="Tabla 5">
            <a:extLst>
              <a:ext uri="{FF2B5EF4-FFF2-40B4-BE49-F238E27FC236}">
                <a16:creationId xmlns:a16="http://schemas.microsoft.com/office/drawing/2014/main" id="{424F5239-DB0B-257E-2739-A55E63D7C79C}"/>
              </a:ext>
            </a:extLst>
          </p:cNvPr>
          <p:cNvGraphicFramePr>
            <a:graphicFrameLocks noGrp="1"/>
          </p:cNvGraphicFramePr>
          <p:nvPr>
            <p:extLst>
              <p:ext uri="{D42A27DB-BD31-4B8C-83A1-F6EECF244321}">
                <p14:modId xmlns:p14="http://schemas.microsoft.com/office/powerpoint/2010/main" val="2956566699"/>
              </p:ext>
            </p:extLst>
          </p:nvPr>
        </p:nvGraphicFramePr>
        <p:xfrm>
          <a:off x="3020774" y="1889680"/>
          <a:ext cx="5338354" cy="975360"/>
        </p:xfrm>
        <a:graphic>
          <a:graphicData uri="http://schemas.openxmlformats.org/drawingml/2006/table">
            <a:tbl>
              <a:tblPr firstRow="1" bandRow="1">
                <a:tableStyleId>{21E4AEA4-8DFA-4A89-87EB-49C32662AFE0}</a:tableStyleId>
              </a:tblPr>
              <a:tblGrid>
                <a:gridCol w="2475998">
                  <a:extLst>
                    <a:ext uri="{9D8B030D-6E8A-4147-A177-3AD203B41FA5}">
                      <a16:colId xmlns:a16="http://schemas.microsoft.com/office/drawing/2014/main" val="1013935024"/>
                    </a:ext>
                  </a:extLst>
                </a:gridCol>
                <a:gridCol w="2862356">
                  <a:extLst>
                    <a:ext uri="{9D8B030D-6E8A-4147-A177-3AD203B41FA5}">
                      <a16:colId xmlns:a16="http://schemas.microsoft.com/office/drawing/2014/main" val="156280123"/>
                    </a:ext>
                  </a:extLst>
                </a:gridCol>
              </a:tblGrid>
              <a:tr h="234000">
                <a:tc gridSpan="2">
                  <a:txBody>
                    <a:bodyPr/>
                    <a:lstStyle/>
                    <a:p>
                      <a:pPr algn="ctr"/>
                      <a:r>
                        <a:rPr lang="es-ES" sz="1000" dirty="0"/>
                        <a:t>% de áreas y elementos no productivos incluyendo elementos del paisaje</a:t>
                      </a:r>
                    </a:p>
                  </a:txBody>
                  <a:tcPr anchor="ctr"/>
                </a:tc>
                <a:tc hMerge="1">
                  <a:txBody>
                    <a:bodyPr/>
                    <a:lstStyle/>
                    <a:p>
                      <a:endParaRPr lang="es-ES" dirty="0"/>
                    </a:p>
                  </a:txBody>
                  <a:tcPr/>
                </a:tc>
                <a:extLst>
                  <a:ext uri="{0D108BD9-81ED-4DB2-BD59-A6C34878D82A}">
                    <a16:rowId xmlns:a16="http://schemas.microsoft.com/office/drawing/2014/main" val="3197895083"/>
                  </a:ext>
                </a:extLst>
              </a:tr>
              <a:tr h="234000">
                <a:tc>
                  <a:txBody>
                    <a:bodyPr/>
                    <a:lstStyle/>
                    <a:p>
                      <a:r>
                        <a:rPr lang="es-ES" sz="1000" dirty="0"/>
                        <a:t>Tierras de cultivo de secano</a:t>
                      </a:r>
                    </a:p>
                  </a:txBody>
                  <a:tcPr anchor="ctr">
                    <a:solidFill>
                      <a:schemeClr val="accent2">
                        <a:lumMod val="20000"/>
                        <a:lumOff val="80000"/>
                      </a:schemeClr>
                    </a:solidFill>
                  </a:tcPr>
                </a:tc>
                <a:tc>
                  <a:txBody>
                    <a:bodyPr/>
                    <a:lstStyle/>
                    <a:p>
                      <a:pPr algn="ctr"/>
                      <a:r>
                        <a:rPr lang="es-ES" sz="1000" dirty="0"/>
                        <a:t>≥ 7%</a:t>
                      </a:r>
                    </a:p>
                  </a:txBody>
                  <a:tcPr anchor="ctr">
                    <a:solidFill>
                      <a:schemeClr val="accent2">
                        <a:lumMod val="20000"/>
                        <a:lumOff val="80000"/>
                      </a:schemeClr>
                    </a:solidFill>
                  </a:tcPr>
                </a:tc>
                <a:extLst>
                  <a:ext uri="{0D108BD9-81ED-4DB2-BD59-A6C34878D82A}">
                    <a16:rowId xmlns:a16="http://schemas.microsoft.com/office/drawing/2014/main" val="2460414679"/>
                  </a:ext>
                </a:extLst>
              </a:tr>
              <a:tr h="234000">
                <a:tc>
                  <a:txBody>
                    <a:bodyPr/>
                    <a:lstStyle/>
                    <a:p>
                      <a:r>
                        <a:rPr lang="es-ES" sz="1000" dirty="0"/>
                        <a:t>Tierras de cultivo en regadío</a:t>
                      </a:r>
                    </a:p>
                  </a:txBody>
                  <a:tcPr anchor="ctr">
                    <a:solidFill>
                      <a:schemeClr val="accent2">
                        <a:lumMod val="20000"/>
                        <a:lumOff val="80000"/>
                      </a:schemeClr>
                    </a:solidFill>
                  </a:tcPr>
                </a:tc>
                <a:tc>
                  <a:txBody>
                    <a:bodyPr/>
                    <a:lstStyle/>
                    <a:p>
                      <a:pPr algn="ctr"/>
                      <a:r>
                        <a:rPr lang="es-ES" sz="1000" dirty="0"/>
                        <a:t>≥ 4%</a:t>
                      </a:r>
                    </a:p>
                  </a:txBody>
                  <a:tcPr anchor="ctr">
                    <a:solidFill>
                      <a:schemeClr val="accent2">
                        <a:lumMod val="20000"/>
                        <a:lumOff val="80000"/>
                      </a:schemeClr>
                    </a:solidFill>
                  </a:tcPr>
                </a:tc>
                <a:extLst>
                  <a:ext uri="{0D108BD9-81ED-4DB2-BD59-A6C34878D82A}">
                    <a16:rowId xmlns:a16="http://schemas.microsoft.com/office/drawing/2014/main" val="861827927"/>
                  </a:ext>
                </a:extLst>
              </a:tr>
              <a:tr h="234000">
                <a:tc>
                  <a:txBody>
                    <a:bodyPr/>
                    <a:lstStyle/>
                    <a:p>
                      <a:r>
                        <a:rPr lang="es-ES" sz="1000" dirty="0"/>
                        <a:t>Cultivos permanentes</a:t>
                      </a:r>
                    </a:p>
                  </a:txBody>
                  <a:tcPr anchor="ctr">
                    <a:solidFill>
                      <a:schemeClr val="accent2">
                        <a:lumMod val="20000"/>
                        <a:lumOff val="80000"/>
                      </a:schemeClr>
                    </a:solidFill>
                  </a:tcPr>
                </a:tc>
                <a:tc>
                  <a:txBody>
                    <a:bodyPr/>
                    <a:lstStyle/>
                    <a:p>
                      <a:pPr algn="ctr"/>
                      <a:r>
                        <a:rPr lang="es-ES" sz="1000" dirty="0"/>
                        <a:t>≥ 4%</a:t>
                      </a:r>
                    </a:p>
                  </a:txBody>
                  <a:tcPr anchor="ctr">
                    <a:solidFill>
                      <a:schemeClr val="accent2">
                        <a:lumMod val="20000"/>
                        <a:lumOff val="80000"/>
                      </a:schemeClr>
                    </a:solidFill>
                  </a:tcPr>
                </a:tc>
                <a:extLst>
                  <a:ext uri="{0D108BD9-81ED-4DB2-BD59-A6C34878D82A}">
                    <a16:rowId xmlns:a16="http://schemas.microsoft.com/office/drawing/2014/main" val="2573922123"/>
                  </a:ext>
                </a:extLst>
              </a:tr>
            </a:tbl>
          </a:graphicData>
        </a:graphic>
      </p:graphicFrame>
      <p:graphicFrame>
        <p:nvGraphicFramePr>
          <p:cNvPr id="6" name="Tabla 6">
            <a:extLst>
              <a:ext uri="{FF2B5EF4-FFF2-40B4-BE49-F238E27FC236}">
                <a16:creationId xmlns:a16="http://schemas.microsoft.com/office/drawing/2014/main" id="{A01927D9-1ED0-BB68-181D-F95B28E03D2F}"/>
              </a:ext>
            </a:extLst>
          </p:cNvPr>
          <p:cNvGraphicFramePr>
            <a:graphicFrameLocks noGrp="1"/>
          </p:cNvGraphicFramePr>
          <p:nvPr>
            <p:extLst>
              <p:ext uri="{D42A27DB-BD31-4B8C-83A1-F6EECF244321}">
                <p14:modId xmlns:p14="http://schemas.microsoft.com/office/powerpoint/2010/main" val="4228845410"/>
              </p:ext>
            </p:extLst>
          </p:nvPr>
        </p:nvGraphicFramePr>
        <p:xfrm>
          <a:off x="838200" y="3177620"/>
          <a:ext cx="10515600" cy="1767840"/>
        </p:xfrm>
        <a:graphic>
          <a:graphicData uri="http://schemas.openxmlformats.org/drawingml/2006/table">
            <a:tbl>
              <a:tblPr firstRow="1" bandRow="1">
                <a:tableStyleId>{21E4AEA4-8DFA-4A89-87EB-49C32662AFE0}</a:tableStyleId>
              </a:tblPr>
              <a:tblGrid>
                <a:gridCol w="3063240">
                  <a:extLst>
                    <a:ext uri="{9D8B030D-6E8A-4147-A177-3AD203B41FA5}">
                      <a16:colId xmlns:a16="http://schemas.microsoft.com/office/drawing/2014/main" val="3013672849"/>
                    </a:ext>
                  </a:extLst>
                </a:gridCol>
                <a:gridCol w="518160">
                  <a:extLst>
                    <a:ext uri="{9D8B030D-6E8A-4147-A177-3AD203B41FA5}">
                      <a16:colId xmlns:a16="http://schemas.microsoft.com/office/drawing/2014/main" val="301287115"/>
                    </a:ext>
                  </a:extLst>
                </a:gridCol>
                <a:gridCol w="3901440">
                  <a:extLst>
                    <a:ext uri="{9D8B030D-6E8A-4147-A177-3AD203B41FA5}">
                      <a16:colId xmlns:a16="http://schemas.microsoft.com/office/drawing/2014/main" val="1465687550"/>
                    </a:ext>
                  </a:extLst>
                </a:gridCol>
                <a:gridCol w="623455">
                  <a:extLst>
                    <a:ext uri="{9D8B030D-6E8A-4147-A177-3AD203B41FA5}">
                      <a16:colId xmlns:a16="http://schemas.microsoft.com/office/drawing/2014/main" val="3443376011"/>
                    </a:ext>
                  </a:extLst>
                </a:gridCol>
                <a:gridCol w="1733127">
                  <a:extLst>
                    <a:ext uri="{9D8B030D-6E8A-4147-A177-3AD203B41FA5}">
                      <a16:colId xmlns:a16="http://schemas.microsoft.com/office/drawing/2014/main" val="2106936704"/>
                    </a:ext>
                  </a:extLst>
                </a:gridCol>
                <a:gridCol w="676178">
                  <a:extLst>
                    <a:ext uri="{9D8B030D-6E8A-4147-A177-3AD203B41FA5}">
                      <a16:colId xmlns:a16="http://schemas.microsoft.com/office/drawing/2014/main" val="2149903775"/>
                    </a:ext>
                  </a:extLst>
                </a:gridCol>
              </a:tblGrid>
              <a:tr h="375727">
                <a:tc>
                  <a:txBody>
                    <a:bodyPr/>
                    <a:lstStyle/>
                    <a:p>
                      <a:pPr algn="ctr"/>
                      <a:r>
                        <a:rPr lang="es-ES" sz="1000" dirty="0"/>
                        <a:t>Tipo de superficie y elemento no productivo</a:t>
                      </a:r>
                    </a:p>
                  </a:txBody>
                  <a:tcPr anchor="ctr"/>
                </a:tc>
                <a:tc>
                  <a:txBody>
                    <a:bodyPr/>
                    <a:lstStyle/>
                    <a:p>
                      <a:pPr algn="ctr"/>
                      <a:r>
                        <a:rPr lang="es-ES" sz="1000" dirty="0"/>
                        <a:t>Factor </a:t>
                      </a:r>
                    </a:p>
                  </a:txBody>
                  <a:tcPr anchor="ctr"/>
                </a:tc>
                <a:tc>
                  <a:txBody>
                    <a:bodyPr/>
                    <a:lstStyle/>
                    <a:p>
                      <a:pPr algn="ctr"/>
                      <a:r>
                        <a:rPr lang="es-ES" sz="1000" dirty="0"/>
                        <a:t>Tipo de superficie y elemento no productivo</a:t>
                      </a:r>
                    </a:p>
                  </a:txBody>
                  <a:tcPr anchor="ctr"/>
                </a:tc>
                <a:tc>
                  <a:txBody>
                    <a:bodyPr/>
                    <a:lstStyle/>
                    <a:p>
                      <a:pPr algn="ctr"/>
                      <a:r>
                        <a:rPr lang="es-ES" sz="1000" dirty="0"/>
                        <a:t>Factor </a:t>
                      </a:r>
                    </a:p>
                  </a:txBody>
                  <a:tcPr anchor="ctr"/>
                </a:tc>
                <a:tc>
                  <a:txBody>
                    <a:bodyPr/>
                    <a:lstStyle/>
                    <a:p>
                      <a:pPr algn="ctr"/>
                      <a:r>
                        <a:rPr lang="es-ES" sz="1000" dirty="0"/>
                        <a:t>Tipo de superficie y elemento no productivo</a:t>
                      </a:r>
                    </a:p>
                  </a:txBody>
                  <a:tcPr anchor="ctr"/>
                </a:tc>
                <a:tc>
                  <a:txBody>
                    <a:bodyPr/>
                    <a:lstStyle/>
                    <a:p>
                      <a:pPr algn="ctr"/>
                      <a:r>
                        <a:rPr lang="es-ES" sz="1000" dirty="0"/>
                        <a:t>Factor </a:t>
                      </a:r>
                    </a:p>
                  </a:txBody>
                  <a:tcPr anchor="ctr"/>
                </a:tc>
                <a:extLst>
                  <a:ext uri="{0D108BD9-81ED-4DB2-BD59-A6C34878D82A}">
                    <a16:rowId xmlns:a16="http://schemas.microsoft.com/office/drawing/2014/main" val="2885649982"/>
                  </a:ext>
                </a:extLst>
              </a:tr>
              <a:tr h="231217">
                <a:tc>
                  <a:txBody>
                    <a:bodyPr/>
                    <a:lstStyle/>
                    <a:p>
                      <a:r>
                        <a:rPr lang="es-ES" sz="1000" dirty="0"/>
                        <a:t>Tierras en barbecho de biodiversidad (por 1 m</a:t>
                      </a:r>
                      <a:r>
                        <a:rPr lang="es-ES" sz="1000" baseline="30000" dirty="0"/>
                        <a:t>2</a:t>
                      </a:r>
                      <a:r>
                        <a:rPr lang="es-ES" sz="1000" dirty="0"/>
                        <a:t>)</a:t>
                      </a:r>
                    </a:p>
                  </a:txBody>
                  <a:tcPr anchor="ctr">
                    <a:solidFill>
                      <a:schemeClr val="accent2">
                        <a:lumMod val="20000"/>
                        <a:lumOff val="80000"/>
                      </a:schemeClr>
                    </a:solidFill>
                  </a:tcPr>
                </a:tc>
                <a:tc>
                  <a:txBody>
                    <a:bodyPr/>
                    <a:lstStyle/>
                    <a:p>
                      <a:pPr algn="ctr"/>
                      <a:r>
                        <a:rPr lang="es-ES" sz="1000" dirty="0"/>
                        <a:t>1,5</a:t>
                      </a:r>
                    </a:p>
                  </a:txBody>
                  <a:tcPr anchor="ctr">
                    <a:solidFill>
                      <a:schemeClr val="accent2">
                        <a:lumMod val="20000"/>
                        <a:lumOff val="80000"/>
                      </a:schemeClr>
                    </a:solidFill>
                  </a:tcPr>
                </a:tc>
                <a:tc>
                  <a:txBody>
                    <a:bodyPr/>
                    <a:lstStyle/>
                    <a:p>
                      <a:r>
                        <a:rPr lang="es-ES" sz="1000" dirty="0">
                          <a:highlight>
                            <a:srgbClr val="FFFF00"/>
                          </a:highlight>
                        </a:rPr>
                        <a:t>Lindes de campo (por 1 m)</a:t>
                      </a:r>
                    </a:p>
                  </a:txBody>
                  <a:tcPr anchor="ctr">
                    <a:solidFill>
                      <a:schemeClr val="accent2">
                        <a:lumMod val="20000"/>
                        <a:lumOff val="80000"/>
                      </a:schemeClr>
                    </a:solidFill>
                  </a:tcPr>
                </a:tc>
                <a:tc>
                  <a:txBody>
                    <a:bodyPr/>
                    <a:lstStyle/>
                    <a:p>
                      <a:pPr algn="ctr"/>
                      <a:r>
                        <a:rPr lang="es-ES" sz="1000" dirty="0"/>
                        <a:t>1,5</a:t>
                      </a:r>
                    </a:p>
                  </a:txBody>
                  <a:tcPr anchor="ctr">
                    <a:solidFill>
                      <a:schemeClr val="accent2">
                        <a:lumMod val="20000"/>
                        <a:lumOff val="80000"/>
                      </a:schemeClr>
                    </a:solidFill>
                  </a:tcPr>
                </a:tc>
                <a:tc>
                  <a:txBody>
                    <a:bodyPr/>
                    <a:lstStyle/>
                    <a:p>
                      <a:r>
                        <a:rPr lang="es-ES" sz="1000" dirty="0">
                          <a:highlight>
                            <a:srgbClr val="FFFF00"/>
                          </a:highlight>
                        </a:rPr>
                        <a:t>Árbol aislado (por árbol)</a:t>
                      </a:r>
                    </a:p>
                  </a:txBody>
                  <a:tcPr anchor="ctr">
                    <a:solidFill>
                      <a:schemeClr val="accent2">
                        <a:lumMod val="20000"/>
                        <a:lumOff val="80000"/>
                      </a:schemeClr>
                    </a:solidFill>
                  </a:tcPr>
                </a:tc>
                <a:tc>
                  <a:txBody>
                    <a:bodyPr/>
                    <a:lstStyle/>
                    <a:p>
                      <a:pPr algn="ctr"/>
                      <a:r>
                        <a:rPr lang="es-ES" sz="1000"/>
                        <a:t>1,5</a:t>
                      </a:r>
                      <a:endParaRPr lang="es-ES" sz="1000" dirty="0"/>
                    </a:p>
                  </a:txBody>
                  <a:tcPr anchor="ctr">
                    <a:solidFill>
                      <a:schemeClr val="accent2">
                        <a:lumMod val="20000"/>
                        <a:lumOff val="80000"/>
                      </a:schemeClr>
                    </a:solidFill>
                  </a:tcPr>
                </a:tc>
                <a:extLst>
                  <a:ext uri="{0D108BD9-81ED-4DB2-BD59-A6C34878D82A}">
                    <a16:rowId xmlns:a16="http://schemas.microsoft.com/office/drawing/2014/main" val="510999725"/>
                  </a:ext>
                </a:extLst>
              </a:tr>
              <a:tr h="231217">
                <a:tc>
                  <a:txBody>
                    <a:bodyPr/>
                    <a:lstStyle/>
                    <a:p>
                      <a:r>
                        <a:rPr lang="es-ES" sz="1000" dirty="0"/>
                        <a:t>Márgenes y franjas de biodiversidad (por 1 m)</a:t>
                      </a:r>
                    </a:p>
                  </a:txBody>
                  <a:tcPr anchor="ctr">
                    <a:solidFill>
                      <a:schemeClr val="accent2">
                        <a:lumMod val="20000"/>
                        <a:lumOff val="80000"/>
                      </a:schemeClr>
                    </a:solidFill>
                  </a:tcPr>
                </a:tc>
                <a:tc>
                  <a:txBody>
                    <a:bodyPr/>
                    <a:lstStyle/>
                    <a:p>
                      <a:pPr algn="ctr"/>
                      <a:r>
                        <a:rPr lang="es-ES" sz="1000" dirty="0"/>
                        <a:t>2</a:t>
                      </a:r>
                    </a:p>
                  </a:txBody>
                  <a:tcPr anchor="ctr">
                    <a:solidFill>
                      <a:schemeClr val="accent2">
                        <a:lumMod val="20000"/>
                        <a:lumOff val="80000"/>
                      </a:schemeClr>
                    </a:solidFill>
                  </a:tcPr>
                </a:tc>
                <a:tc>
                  <a:txBody>
                    <a:bodyPr/>
                    <a:lstStyle/>
                    <a:p>
                      <a:r>
                        <a:rPr lang="es-ES" sz="1000" dirty="0">
                          <a:highlight>
                            <a:srgbClr val="FFFF00"/>
                          </a:highlight>
                        </a:rPr>
                        <a:t>Charcas, lagunas, estanques y abrevaderos naturales (por 1 m</a:t>
                      </a:r>
                      <a:r>
                        <a:rPr lang="es-ES" sz="1000" baseline="30000" dirty="0">
                          <a:highlight>
                            <a:srgbClr val="FFFF00"/>
                          </a:highlight>
                        </a:rPr>
                        <a:t>2</a:t>
                      </a:r>
                      <a:r>
                        <a:rPr lang="es-ES" sz="1000" dirty="0">
                          <a:highlight>
                            <a:srgbClr val="FFFF00"/>
                          </a:highlight>
                        </a:rPr>
                        <a:t>)</a:t>
                      </a:r>
                    </a:p>
                  </a:txBody>
                  <a:tcPr anchor="ctr">
                    <a:solidFill>
                      <a:schemeClr val="accent2">
                        <a:lumMod val="20000"/>
                        <a:lumOff val="80000"/>
                      </a:schemeClr>
                    </a:solidFill>
                  </a:tcPr>
                </a:tc>
                <a:tc>
                  <a:txBody>
                    <a:bodyPr/>
                    <a:lstStyle/>
                    <a:p>
                      <a:pPr algn="ctr"/>
                      <a:r>
                        <a:rPr lang="es-ES" sz="1000" dirty="0"/>
                        <a:t>1,5</a:t>
                      </a:r>
                    </a:p>
                  </a:txBody>
                  <a:tcPr anchor="ctr">
                    <a:solidFill>
                      <a:schemeClr val="accent2">
                        <a:lumMod val="20000"/>
                        <a:lumOff val="80000"/>
                      </a:schemeClr>
                    </a:solidFill>
                  </a:tcPr>
                </a:tc>
                <a:tc>
                  <a:txBody>
                    <a:bodyPr/>
                    <a:lstStyle/>
                    <a:p>
                      <a:r>
                        <a:rPr lang="es-ES" sz="1000" dirty="0">
                          <a:highlight>
                            <a:srgbClr val="FFFF00"/>
                          </a:highlight>
                        </a:rPr>
                        <a:t>Árboles en hilera (por 1 m)</a:t>
                      </a:r>
                    </a:p>
                  </a:txBody>
                  <a:tcPr anchor="ctr">
                    <a:solidFill>
                      <a:schemeClr val="accent2">
                        <a:lumMod val="20000"/>
                        <a:lumOff val="80000"/>
                      </a:schemeClr>
                    </a:solidFill>
                  </a:tcPr>
                </a:tc>
                <a:tc>
                  <a:txBody>
                    <a:bodyPr/>
                    <a:lstStyle/>
                    <a:p>
                      <a:pPr algn="ctr"/>
                      <a:r>
                        <a:rPr lang="es-ES" sz="1000"/>
                        <a:t>2</a:t>
                      </a:r>
                      <a:endParaRPr lang="es-ES" sz="1000" dirty="0"/>
                    </a:p>
                  </a:txBody>
                  <a:tcPr anchor="ctr">
                    <a:solidFill>
                      <a:schemeClr val="accent2">
                        <a:lumMod val="20000"/>
                        <a:lumOff val="80000"/>
                      </a:schemeClr>
                    </a:solidFill>
                  </a:tcPr>
                </a:tc>
                <a:extLst>
                  <a:ext uri="{0D108BD9-81ED-4DB2-BD59-A6C34878D82A}">
                    <a16:rowId xmlns:a16="http://schemas.microsoft.com/office/drawing/2014/main" val="1975849046"/>
                  </a:ext>
                </a:extLst>
              </a:tr>
              <a:tr h="231217">
                <a:tc>
                  <a:txBody>
                    <a:bodyPr/>
                    <a:lstStyle/>
                    <a:p>
                      <a:r>
                        <a:rPr lang="es-ES" sz="1000" dirty="0">
                          <a:highlight>
                            <a:srgbClr val="FFFF00"/>
                          </a:highlight>
                        </a:rPr>
                        <a:t>Terrazas de retención (por 1 m</a:t>
                      </a:r>
                      <a:r>
                        <a:rPr lang="es-ES" sz="1000" baseline="30000" dirty="0">
                          <a:highlight>
                            <a:srgbClr val="FFFF00"/>
                          </a:highlight>
                        </a:rPr>
                        <a:t>2</a:t>
                      </a:r>
                      <a:r>
                        <a:rPr lang="es-ES" sz="1000" dirty="0">
                          <a:highlight>
                            <a:srgbClr val="FFFF00"/>
                          </a:highlight>
                        </a:rPr>
                        <a:t>)</a:t>
                      </a:r>
                    </a:p>
                  </a:txBody>
                  <a:tcPr anchor="ctr">
                    <a:solidFill>
                      <a:schemeClr val="accent2">
                        <a:lumMod val="20000"/>
                        <a:lumOff val="80000"/>
                      </a:schemeClr>
                    </a:solidFill>
                  </a:tcPr>
                </a:tc>
                <a:tc>
                  <a:txBody>
                    <a:bodyPr/>
                    <a:lstStyle/>
                    <a:p>
                      <a:pPr algn="ctr"/>
                      <a:r>
                        <a:rPr lang="es-ES" sz="1000" dirty="0"/>
                        <a:t>1</a:t>
                      </a:r>
                    </a:p>
                  </a:txBody>
                  <a:tcPr anchor="ctr">
                    <a:solidFill>
                      <a:schemeClr val="accent2">
                        <a:lumMod val="20000"/>
                        <a:lumOff val="80000"/>
                      </a:schemeClr>
                    </a:solidFill>
                  </a:tcPr>
                </a:tc>
                <a:tc>
                  <a:txBody>
                    <a:bodyPr/>
                    <a:lstStyle/>
                    <a:p>
                      <a:r>
                        <a:rPr lang="es-ES" sz="1000" dirty="0">
                          <a:highlight>
                            <a:srgbClr val="FFFF00"/>
                          </a:highlight>
                        </a:rPr>
                        <a:t>Islas y enclaves (islas de vegetación natural o roca) y majanos (por 1 m</a:t>
                      </a:r>
                      <a:r>
                        <a:rPr lang="es-ES" sz="1000" baseline="30000" dirty="0">
                          <a:highlight>
                            <a:srgbClr val="FFFF00"/>
                          </a:highlight>
                        </a:rPr>
                        <a:t>2</a:t>
                      </a:r>
                      <a:r>
                        <a:rPr lang="es-ES" sz="1000" dirty="0">
                          <a:highlight>
                            <a:srgbClr val="FFFF00"/>
                          </a:highlight>
                        </a:rPr>
                        <a:t>)</a:t>
                      </a:r>
                    </a:p>
                  </a:txBody>
                  <a:tcPr anchor="ctr">
                    <a:solidFill>
                      <a:schemeClr val="accent2">
                        <a:lumMod val="20000"/>
                        <a:lumOff val="80000"/>
                      </a:schemeClr>
                    </a:solidFill>
                  </a:tcPr>
                </a:tc>
                <a:tc>
                  <a:txBody>
                    <a:bodyPr/>
                    <a:lstStyle/>
                    <a:p>
                      <a:pPr algn="ctr"/>
                      <a:r>
                        <a:rPr lang="es-ES" sz="1000" dirty="0"/>
                        <a:t>1</a:t>
                      </a:r>
                    </a:p>
                  </a:txBody>
                  <a:tcPr anchor="ctr">
                    <a:solidFill>
                      <a:schemeClr val="accent2">
                        <a:lumMod val="20000"/>
                        <a:lumOff val="80000"/>
                      </a:schemeClr>
                    </a:solidFill>
                  </a:tcPr>
                </a:tc>
                <a:tc>
                  <a:txBody>
                    <a:bodyPr/>
                    <a:lstStyle/>
                    <a:p>
                      <a:r>
                        <a:rPr lang="es-ES" sz="1000" dirty="0">
                          <a:highlight>
                            <a:srgbClr val="FFFF00"/>
                          </a:highlight>
                        </a:rPr>
                        <a:t>Grupo de árboles (por 1 m</a:t>
                      </a:r>
                      <a:r>
                        <a:rPr lang="es-ES" sz="1000" baseline="30000" dirty="0">
                          <a:highlight>
                            <a:srgbClr val="FFFF00"/>
                          </a:highlight>
                        </a:rPr>
                        <a:t>2</a:t>
                      </a:r>
                      <a:r>
                        <a:rPr lang="es-ES" sz="1000" dirty="0">
                          <a:highlight>
                            <a:srgbClr val="FFFF00"/>
                          </a:highlight>
                        </a:rPr>
                        <a:t>)</a:t>
                      </a:r>
                    </a:p>
                  </a:txBody>
                  <a:tcPr anchor="ctr">
                    <a:solidFill>
                      <a:schemeClr val="accent2">
                        <a:lumMod val="20000"/>
                        <a:lumOff val="80000"/>
                      </a:schemeClr>
                    </a:solidFill>
                  </a:tcPr>
                </a:tc>
                <a:tc>
                  <a:txBody>
                    <a:bodyPr/>
                    <a:lstStyle/>
                    <a:p>
                      <a:pPr algn="ctr"/>
                      <a:r>
                        <a:rPr lang="es-ES" sz="1000" dirty="0"/>
                        <a:t>1,5</a:t>
                      </a:r>
                    </a:p>
                  </a:txBody>
                  <a:tcPr anchor="ctr">
                    <a:solidFill>
                      <a:schemeClr val="accent2">
                        <a:lumMod val="20000"/>
                        <a:lumOff val="80000"/>
                      </a:schemeClr>
                    </a:solidFill>
                  </a:tcPr>
                </a:tc>
                <a:extLst>
                  <a:ext uri="{0D108BD9-81ED-4DB2-BD59-A6C34878D82A}">
                    <a16:rowId xmlns:a16="http://schemas.microsoft.com/office/drawing/2014/main" val="553316568"/>
                  </a:ext>
                </a:extLst>
              </a:tr>
              <a:tr h="231217">
                <a:tc>
                  <a:txBody>
                    <a:bodyPr/>
                    <a:lstStyle/>
                    <a:p>
                      <a:r>
                        <a:rPr lang="pt-BR" sz="1000" dirty="0" err="1">
                          <a:highlight>
                            <a:srgbClr val="FFFF00"/>
                          </a:highlight>
                        </a:rPr>
                        <a:t>Setos</a:t>
                      </a:r>
                      <a:r>
                        <a:rPr lang="pt-BR" sz="1000" dirty="0">
                          <a:highlight>
                            <a:srgbClr val="FFFF00"/>
                          </a:highlight>
                        </a:rPr>
                        <a:t>/franjas </a:t>
                      </a:r>
                      <a:r>
                        <a:rPr lang="pt-BR" sz="1000" dirty="0" err="1">
                          <a:highlight>
                            <a:srgbClr val="FFFF00"/>
                          </a:highlight>
                        </a:rPr>
                        <a:t>arboladas</a:t>
                      </a:r>
                      <a:r>
                        <a:rPr lang="pt-BR" sz="1000" dirty="0">
                          <a:highlight>
                            <a:srgbClr val="FFFF00"/>
                          </a:highlight>
                        </a:rPr>
                        <a:t> (por 1 m)</a:t>
                      </a:r>
                      <a:endParaRPr lang="es-ES" sz="1000" dirty="0">
                        <a:highlight>
                          <a:srgbClr val="FFFF00"/>
                        </a:highlight>
                      </a:endParaRPr>
                    </a:p>
                  </a:txBody>
                  <a:tcPr anchor="ctr">
                    <a:solidFill>
                      <a:schemeClr val="accent2">
                        <a:lumMod val="20000"/>
                        <a:lumOff val="80000"/>
                      </a:schemeClr>
                    </a:solidFill>
                  </a:tcPr>
                </a:tc>
                <a:tc>
                  <a:txBody>
                    <a:bodyPr/>
                    <a:lstStyle/>
                    <a:p>
                      <a:pPr algn="ctr"/>
                      <a:r>
                        <a:rPr lang="es-ES" sz="1000" dirty="0"/>
                        <a:t>2</a:t>
                      </a:r>
                    </a:p>
                  </a:txBody>
                  <a:tcPr anchor="ctr">
                    <a:solidFill>
                      <a:schemeClr val="accent2">
                        <a:lumMod val="20000"/>
                        <a:lumOff val="80000"/>
                      </a:schemeClr>
                    </a:solidFill>
                  </a:tcPr>
                </a:tc>
                <a:tc>
                  <a:txBody>
                    <a:bodyPr/>
                    <a:lstStyle/>
                    <a:p>
                      <a:r>
                        <a:rPr lang="es-ES" sz="1000" dirty="0"/>
                        <a:t>Islas de biodiversidad (por 1 m</a:t>
                      </a:r>
                      <a:r>
                        <a:rPr lang="es-ES" sz="1000" baseline="30000" dirty="0"/>
                        <a:t>2</a:t>
                      </a:r>
                      <a:r>
                        <a:rPr lang="es-ES" sz="1000" dirty="0"/>
                        <a:t>)</a:t>
                      </a:r>
                    </a:p>
                  </a:txBody>
                  <a:tcPr anchor="ctr">
                    <a:solidFill>
                      <a:schemeClr val="accent2">
                        <a:lumMod val="20000"/>
                        <a:lumOff val="80000"/>
                      </a:schemeClr>
                    </a:solidFill>
                  </a:tcPr>
                </a:tc>
                <a:tc>
                  <a:txBody>
                    <a:bodyPr/>
                    <a:lstStyle/>
                    <a:p>
                      <a:pPr algn="ctr"/>
                      <a:r>
                        <a:rPr lang="es-ES" sz="1000" dirty="0"/>
                        <a:t>2</a:t>
                      </a:r>
                    </a:p>
                  </a:txBody>
                  <a:tcPr anchor="ctr">
                    <a:solidFill>
                      <a:schemeClr val="accent2">
                        <a:lumMod val="20000"/>
                        <a:lumOff val="80000"/>
                      </a:schemeClr>
                    </a:solidFill>
                  </a:tcPr>
                </a:tc>
                <a:tc>
                  <a:txBody>
                    <a:bodyPr/>
                    <a:lstStyle/>
                    <a:p>
                      <a:r>
                        <a:rPr lang="es-ES" sz="1000" dirty="0">
                          <a:highlight>
                            <a:srgbClr val="FFFF00"/>
                          </a:highlight>
                        </a:rPr>
                        <a:t>Muros de piedra (por 1 m</a:t>
                      </a:r>
                      <a:r>
                        <a:rPr lang="es-ES" sz="1000" baseline="30000" dirty="0">
                          <a:highlight>
                            <a:srgbClr val="FFFF00"/>
                          </a:highlight>
                        </a:rPr>
                        <a:t>2</a:t>
                      </a:r>
                      <a:r>
                        <a:rPr lang="es-ES" sz="1000" baseline="0" dirty="0">
                          <a:highlight>
                            <a:srgbClr val="FFFF00"/>
                          </a:highlight>
                        </a:rPr>
                        <a:t>)</a:t>
                      </a:r>
                      <a:endParaRPr lang="es-ES" sz="1000" dirty="0">
                        <a:highlight>
                          <a:srgbClr val="FFFF00"/>
                        </a:highlight>
                      </a:endParaRPr>
                    </a:p>
                  </a:txBody>
                  <a:tcPr anchor="ctr">
                    <a:solidFill>
                      <a:schemeClr val="accent2">
                        <a:lumMod val="20000"/>
                        <a:lumOff val="80000"/>
                      </a:schemeClr>
                    </a:solidFill>
                  </a:tcPr>
                </a:tc>
                <a:tc>
                  <a:txBody>
                    <a:bodyPr/>
                    <a:lstStyle/>
                    <a:p>
                      <a:pPr algn="ctr"/>
                      <a:r>
                        <a:rPr lang="es-ES" sz="1000" dirty="0"/>
                        <a:t>1</a:t>
                      </a:r>
                    </a:p>
                  </a:txBody>
                  <a:tcPr anchor="ctr">
                    <a:solidFill>
                      <a:schemeClr val="accent2">
                        <a:lumMod val="20000"/>
                        <a:lumOff val="80000"/>
                      </a:schemeClr>
                    </a:solidFill>
                  </a:tcPr>
                </a:tc>
                <a:extLst>
                  <a:ext uri="{0D108BD9-81ED-4DB2-BD59-A6C34878D82A}">
                    <a16:rowId xmlns:a16="http://schemas.microsoft.com/office/drawing/2014/main" val="575476922"/>
                  </a:ext>
                </a:extLst>
              </a:tr>
              <a:tr h="3757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00" dirty="0"/>
                        <a:t>Zonas de no cosechado de cereal, leguminosa, oleaginosa y aromática</a:t>
                      </a:r>
                    </a:p>
                  </a:txBody>
                  <a:tcPr anchor="ctr">
                    <a:solidFill>
                      <a:schemeClr val="accent2">
                        <a:lumMod val="20000"/>
                        <a:lumOff val="80000"/>
                      </a:schemeClr>
                    </a:solidFill>
                  </a:tcPr>
                </a:tc>
                <a:tc>
                  <a:txBody>
                    <a:bodyPr/>
                    <a:lstStyle/>
                    <a:p>
                      <a:pPr algn="ctr"/>
                      <a:r>
                        <a:rPr lang="es-ES" sz="1000" dirty="0"/>
                        <a:t>1</a:t>
                      </a:r>
                    </a:p>
                  </a:txBody>
                  <a:tcPr anchor="ctr">
                    <a:solidFill>
                      <a:schemeClr val="accent2">
                        <a:lumMod val="20000"/>
                        <a:lumOff val="80000"/>
                      </a:schemeClr>
                    </a:solidFill>
                  </a:tcPr>
                </a:tc>
                <a:tc>
                  <a:txBody>
                    <a:bodyPr/>
                    <a:lstStyle/>
                    <a:p>
                      <a:r>
                        <a:rPr lang="pt-BR" sz="1000" dirty="0">
                          <a:highlight>
                            <a:srgbClr val="FFFF00"/>
                          </a:highlight>
                        </a:rPr>
                        <a:t>Pequeñas construcciones de arquitectura tradicional (por 1 m</a:t>
                      </a:r>
                      <a:r>
                        <a:rPr lang="es-ES" sz="1000" baseline="30000" dirty="0">
                          <a:highlight>
                            <a:srgbClr val="FFFF00"/>
                          </a:highlight>
                        </a:rPr>
                        <a:t>2</a:t>
                      </a:r>
                      <a:r>
                        <a:rPr lang="es-ES" sz="1000" baseline="0" dirty="0"/>
                        <a:t>)</a:t>
                      </a:r>
                      <a:endParaRPr lang="es-ES" sz="1000" dirty="0"/>
                    </a:p>
                  </a:txBody>
                  <a:tcPr anchor="ctr">
                    <a:solidFill>
                      <a:schemeClr val="accent2">
                        <a:lumMod val="20000"/>
                        <a:lumOff val="80000"/>
                      </a:schemeClr>
                    </a:solidFill>
                  </a:tcPr>
                </a:tc>
                <a:tc>
                  <a:txBody>
                    <a:bodyPr/>
                    <a:lstStyle/>
                    <a:p>
                      <a:pPr algn="ctr"/>
                      <a:r>
                        <a:rPr lang="es-ES" sz="1000" dirty="0"/>
                        <a:t>1</a:t>
                      </a:r>
                    </a:p>
                  </a:txBody>
                  <a:tcPr anchor="ctr">
                    <a:solidFill>
                      <a:schemeClr val="accent2">
                        <a:lumMod val="20000"/>
                        <a:lumOff val="80000"/>
                      </a:schemeClr>
                    </a:solidFill>
                  </a:tcPr>
                </a:tc>
                <a:tc>
                  <a:txBody>
                    <a:bodyPr/>
                    <a:lstStyle/>
                    <a:p>
                      <a:pPr algn="ctr"/>
                      <a:endParaRPr lang="es-ES" sz="1000" dirty="0"/>
                    </a:p>
                  </a:txBody>
                  <a:tcPr anchor="ctr">
                    <a:solidFill>
                      <a:schemeClr val="accent2">
                        <a:lumMod val="20000"/>
                        <a:lumOff val="80000"/>
                      </a:schemeClr>
                    </a:solidFill>
                  </a:tcPr>
                </a:tc>
                <a:tc>
                  <a:txBody>
                    <a:bodyPr/>
                    <a:lstStyle/>
                    <a:p>
                      <a:pPr algn="ctr"/>
                      <a:endParaRPr lang="es-ES" sz="1000" dirty="0"/>
                    </a:p>
                  </a:txBody>
                  <a:tcPr anchor="ctr">
                    <a:solidFill>
                      <a:schemeClr val="accent2">
                        <a:lumMod val="20000"/>
                        <a:lumOff val="80000"/>
                      </a:schemeClr>
                    </a:solidFill>
                  </a:tcPr>
                </a:tc>
                <a:extLst>
                  <a:ext uri="{0D108BD9-81ED-4DB2-BD59-A6C34878D82A}">
                    <a16:rowId xmlns:a16="http://schemas.microsoft.com/office/drawing/2014/main" val="1681434572"/>
                  </a:ext>
                </a:extLst>
              </a:tr>
            </a:tbl>
          </a:graphicData>
        </a:graphic>
      </p:graphicFrame>
    </p:spTree>
    <p:extLst>
      <p:ext uri="{BB962C8B-B14F-4D97-AF65-F5344CB8AC3E}">
        <p14:creationId xmlns:p14="http://schemas.microsoft.com/office/powerpoint/2010/main" val="167118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162ABF-0CC4-5319-A91F-43922054BB64}"/>
              </a:ext>
            </a:extLst>
          </p:cNvPr>
          <p:cNvSpPr>
            <a:spLocks noGrp="1"/>
          </p:cNvSpPr>
          <p:nvPr>
            <p:ph type="title"/>
          </p:nvPr>
        </p:nvSpPr>
        <p:spPr>
          <a:xfrm>
            <a:off x="838200" y="322489"/>
            <a:ext cx="10515600" cy="530951"/>
          </a:xfrm>
          <a:solidFill>
            <a:schemeClr val="bg1"/>
          </a:solidFill>
        </p:spPr>
        <p:txBody>
          <a:bodyPr>
            <a:normAutofit fontScale="90000"/>
          </a:bodyPr>
          <a:lstStyle/>
          <a:p>
            <a:r>
              <a:rPr lang="es-ES" dirty="0">
                <a:solidFill>
                  <a:srgbClr val="C00000"/>
                </a:solidFill>
              </a:rPr>
              <a:t>PAC 2025 – </a:t>
            </a:r>
            <a:r>
              <a:rPr lang="es-ES" sz="3200" dirty="0">
                <a:solidFill>
                  <a:srgbClr val="C00000"/>
                </a:solidFill>
              </a:rPr>
              <a:t>ARQUITECTURA VERDE – ECO-REGÍMENES</a:t>
            </a:r>
            <a:endParaRPr lang="es-ES" sz="3200" dirty="0"/>
          </a:p>
        </p:txBody>
      </p:sp>
      <p:graphicFrame>
        <p:nvGraphicFramePr>
          <p:cNvPr id="4" name="Tabla 4">
            <a:extLst>
              <a:ext uri="{FF2B5EF4-FFF2-40B4-BE49-F238E27FC236}">
                <a16:creationId xmlns:a16="http://schemas.microsoft.com/office/drawing/2014/main" id="{337B3E8F-5DED-A332-BBBF-B4A0CAD20DD5}"/>
              </a:ext>
            </a:extLst>
          </p:cNvPr>
          <p:cNvGraphicFramePr>
            <a:graphicFrameLocks noGrp="1"/>
          </p:cNvGraphicFramePr>
          <p:nvPr>
            <p:ph idx="1"/>
            <p:extLst>
              <p:ext uri="{D42A27DB-BD31-4B8C-83A1-F6EECF244321}">
                <p14:modId xmlns:p14="http://schemas.microsoft.com/office/powerpoint/2010/main" val="1651385824"/>
              </p:ext>
            </p:extLst>
          </p:nvPr>
        </p:nvGraphicFramePr>
        <p:xfrm>
          <a:off x="838200" y="1024406"/>
          <a:ext cx="10515600" cy="5719672"/>
        </p:xfrm>
        <a:graphic>
          <a:graphicData uri="http://schemas.openxmlformats.org/drawingml/2006/table">
            <a:tbl>
              <a:tblPr firstRow="1" bandRow="1">
                <a:tableStyleId>{5C22544A-7EE6-4342-B048-85BDC9FD1C3A}</a:tableStyleId>
              </a:tblPr>
              <a:tblGrid>
                <a:gridCol w="10515600">
                  <a:extLst>
                    <a:ext uri="{9D8B030D-6E8A-4147-A177-3AD203B41FA5}">
                      <a16:colId xmlns:a16="http://schemas.microsoft.com/office/drawing/2014/main" val="952480499"/>
                    </a:ext>
                  </a:extLst>
                </a:gridCol>
              </a:tblGrid>
              <a:tr h="406196">
                <a:tc>
                  <a:txBody>
                    <a:bodyPr/>
                    <a:lstStyle/>
                    <a:p>
                      <a:r>
                        <a:rPr lang="es-ES" dirty="0"/>
                        <a:t>TIERRAS DE CULTIVOS Y CULTIVOS PERMANENTES</a:t>
                      </a:r>
                    </a:p>
                  </a:txBody>
                  <a:tcPr anchor="ctr">
                    <a:solidFill>
                      <a:schemeClr val="accent2">
                        <a:lumMod val="75000"/>
                      </a:schemeClr>
                    </a:solidFill>
                  </a:tcPr>
                </a:tc>
                <a:extLst>
                  <a:ext uri="{0D108BD9-81ED-4DB2-BD59-A6C34878D82A}">
                    <a16:rowId xmlns:a16="http://schemas.microsoft.com/office/drawing/2014/main" val="1109540268"/>
                  </a:ext>
                </a:extLst>
              </a:tr>
              <a:tr h="406196">
                <a:tc>
                  <a:txBody>
                    <a:bodyPr/>
                    <a:lstStyle/>
                    <a:p>
                      <a:r>
                        <a:rPr lang="es-ES" dirty="0">
                          <a:solidFill>
                            <a:schemeClr val="bg1"/>
                          </a:solidFill>
                        </a:rPr>
                        <a:t>P5 – ESTABLECIMIENTO DE ESPACIOS DE BIODIVERSIDAD</a:t>
                      </a:r>
                    </a:p>
                  </a:txBody>
                  <a:tcPr anchor="ctr">
                    <a:solidFill>
                      <a:schemeClr val="accent2">
                        <a:lumMod val="75000"/>
                      </a:schemeClr>
                    </a:solidFill>
                  </a:tcPr>
                </a:tc>
                <a:extLst>
                  <a:ext uri="{0D108BD9-81ED-4DB2-BD59-A6C34878D82A}">
                    <a16:rowId xmlns:a16="http://schemas.microsoft.com/office/drawing/2014/main" val="3644376508"/>
                  </a:ext>
                </a:extLst>
              </a:tr>
              <a:tr h="3672461">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b="0" dirty="0"/>
                        <a:t>CONDICIONES DE </a:t>
                      </a:r>
                      <a:r>
                        <a:rPr lang="es-ES" sz="1400" b="0" kern="1200" dirty="0">
                          <a:solidFill>
                            <a:schemeClr val="dk1"/>
                          </a:solidFill>
                          <a:latin typeface="+mn-lt"/>
                          <a:ea typeface="+mn-ea"/>
                          <a:cs typeface="+mn-cs"/>
                        </a:rPr>
                        <a:t>LOS ESPACIOS DE BIODIVERSIDAD:</a:t>
                      </a:r>
                    </a:p>
                    <a:p>
                      <a:pPr marL="742950" lvl="1" indent="-285750">
                        <a:buFont typeface="Arial" panose="020B0604020202020204" pitchFamily="34" charset="0"/>
                        <a:buChar char="•"/>
                      </a:pPr>
                      <a:r>
                        <a:rPr lang="es-ES" sz="1400" dirty="0">
                          <a:solidFill>
                            <a:schemeClr val="accent4">
                              <a:lumMod val="50000"/>
                            </a:schemeClr>
                          </a:solidFill>
                        </a:rPr>
                        <a:t>TIERRAS EN BARBECHO </a:t>
                      </a:r>
                      <a:r>
                        <a:rPr lang="es-ES" sz="1400" dirty="0">
                          <a:solidFill>
                            <a:schemeClr val="accent4">
                              <a:lumMod val="50000"/>
                            </a:schemeClr>
                          </a:solidFill>
                          <a:highlight>
                            <a:srgbClr val="FFFF00"/>
                          </a:highlight>
                        </a:rPr>
                        <a:t>DE BIODIVERSIDAD</a:t>
                      </a:r>
                      <a:r>
                        <a:rPr lang="es-ES" sz="1400" dirty="0">
                          <a:solidFill>
                            <a:schemeClr val="accent4">
                              <a:lumMod val="50000"/>
                            </a:schemeClr>
                          </a:solidFill>
                        </a:rPr>
                        <a:t>:</a:t>
                      </a:r>
                    </a:p>
                    <a:p>
                      <a:pPr marL="1166813" lvl="2" indent="-285750">
                        <a:buFont typeface="Arial" panose="020B0604020202020204" pitchFamily="34" charset="0"/>
                        <a:buChar char="•"/>
                      </a:pPr>
                      <a:r>
                        <a:rPr lang="es-ES" sz="1400" dirty="0"/>
                        <a:t>Sin producción agraria 6 meses consecutivos entre 1-ene y 30-sep (</a:t>
                      </a:r>
                      <a:r>
                        <a:rPr lang="es-ES" sz="1400" dirty="0">
                          <a:highlight>
                            <a:srgbClr val="33CC33"/>
                          </a:highlight>
                        </a:rPr>
                        <a:t>1 FEBRERO-31 JULIO</a:t>
                      </a:r>
                      <a:r>
                        <a:rPr lang="es-ES" sz="1400" dirty="0"/>
                        <a:t>)</a:t>
                      </a:r>
                    </a:p>
                    <a:p>
                      <a:pPr marL="1166813" lvl="2" indent="-285750">
                        <a:buFont typeface="Arial" panose="020B0604020202020204" pitchFamily="34" charset="0"/>
                        <a:buChar char="•"/>
                      </a:pPr>
                      <a:r>
                        <a:rPr lang="es-ES" sz="1400" dirty="0"/>
                        <a:t>Siembra de una mezcla de especies beneficiosas a efectos de biodiversidad, con al menos 2 familias diferentes.</a:t>
                      </a:r>
                    </a:p>
                    <a:p>
                      <a:pPr marL="1166813" lvl="2" indent="-285750">
                        <a:buFont typeface="Arial" panose="020B0604020202020204" pitchFamily="34" charset="0"/>
                        <a:buChar char="•"/>
                      </a:pPr>
                      <a:r>
                        <a:rPr lang="es-ES" sz="1400" dirty="0"/>
                        <a:t>Dosis de siembra que permita una cubierta herbácea adecuada.</a:t>
                      </a:r>
                    </a:p>
                    <a:p>
                      <a:pPr marL="1166813" lvl="2" indent="-285750">
                        <a:buFont typeface="Arial" panose="020B0604020202020204" pitchFamily="34" charset="0"/>
                        <a:buChar char="•"/>
                      </a:pPr>
                      <a:r>
                        <a:rPr lang="es-ES" sz="1400" b="0" kern="1200" dirty="0">
                          <a:solidFill>
                            <a:schemeClr val="dk1"/>
                          </a:solidFill>
                          <a:latin typeface="+mn-lt"/>
                          <a:ea typeface="+mn-ea"/>
                          <a:cs typeface="+mn-cs"/>
                        </a:rPr>
                        <a:t>NO COSECHA, SI COLMENAS</a:t>
                      </a:r>
                    </a:p>
                    <a:p>
                      <a:pPr marL="714375" lvl="3" indent="-285750">
                        <a:buFont typeface="Arial" panose="020B0604020202020204" pitchFamily="34" charset="0"/>
                        <a:buChar char="•"/>
                      </a:pPr>
                      <a:r>
                        <a:rPr lang="es-ES" sz="1400" kern="1200" dirty="0">
                          <a:solidFill>
                            <a:schemeClr val="accent4">
                              <a:lumMod val="50000"/>
                            </a:schemeClr>
                          </a:solidFill>
                          <a:latin typeface="+mn-lt"/>
                          <a:ea typeface="+mn-ea"/>
                          <a:cs typeface="+mn-cs"/>
                        </a:rPr>
                        <a:t>MÁRGENES, FRANJAS E ISLAS DE BIODIVERSIDAD</a:t>
                      </a:r>
                      <a:r>
                        <a:rPr lang="es-ES" dirty="0">
                          <a:solidFill>
                            <a:srgbClr val="0070C0"/>
                          </a:solidFill>
                        </a:rPr>
                        <a:t>:</a:t>
                      </a:r>
                    </a:p>
                    <a:p>
                      <a:pPr marL="1166813" lvl="4" indent="-285750">
                        <a:buFont typeface="Arial" panose="020B0604020202020204" pitchFamily="34" charset="0"/>
                        <a:buChar char="•"/>
                      </a:pPr>
                      <a:r>
                        <a:rPr lang="es-ES" sz="1400" kern="1200" dirty="0">
                          <a:solidFill>
                            <a:schemeClr val="dk1"/>
                          </a:solidFill>
                          <a:latin typeface="+mn-lt"/>
                          <a:ea typeface="+mn-ea"/>
                          <a:cs typeface="+mn-cs"/>
                        </a:rPr>
                        <a:t>Márgenes </a:t>
                      </a:r>
                      <a:r>
                        <a:rPr lang="es-ES" sz="1400" dirty="0"/>
                        <a:t>de biodiversidad: franjas de terreno vegetación implantadas en los márgenes de las parcelas agrícolas. </a:t>
                      </a:r>
                      <a:r>
                        <a:rPr lang="es-ES" sz="1400" b="1" dirty="0"/>
                        <a:t>Permitidas sobre franjas de protección de ríos.</a:t>
                      </a:r>
                    </a:p>
                    <a:p>
                      <a:pPr marL="1166813" lvl="4" indent="-285750">
                        <a:buFont typeface="Arial" panose="020B0604020202020204" pitchFamily="34" charset="0"/>
                        <a:buChar char="•"/>
                      </a:pPr>
                      <a:r>
                        <a:rPr lang="es-ES" sz="1400" dirty="0"/>
                        <a:t>Franjas de biodiversidad: terrenos de vegetación entre líneas implantados en las parcelas agrícolas</a:t>
                      </a:r>
                    </a:p>
                    <a:p>
                      <a:pPr marL="1166813" lvl="4" indent="-285750">
                        <a:buFont typeface="Arial" panose="020B0604020202020204" pitchFamily="34" charset="0"/>
                        <a:buChar char="•"/>
                      </a:pPr>
                      <a:r>
                        <a:rPr lang="es-ES" sz="1400" dirty="0"/>
                        <a:t>Islas de biodiversidad: terrenos de vegetación implantados en las parcelas agrícolas.</a:t>
                      </a:r>
                    </a:p>
                    <a:p>
                      <a:pPr marL="1166813" lvl="4" indent="-285750">
                        <a:buFont typeface="Arial" panose="020B0604020202020204" pitchFamily="34" charset="0"/>
                        <a:buChar char="•"/>
                      </a:pPr>
                      <a:r>
                        <a:rPr lang="es-ES" sz="1400" dirty="0"/>
                        <a:t>Implantación de al menos 2 familias, podrán convivir con especies espontáneas.</a:t>
                      </a:r>
                    </a:p>
                    <a:p>
                      <a:pPr marL="1166813" lvl="4" indent="-285750">
                        <a:buFont typeface="Arial" panose="020B0604020202020204" pitchFamily="34" charset="0"/>
                        <a:buChar char="•"/>
                      </a:pPr>
                      <a:r>
                        <a:rPr lang="es-ES" sz="1400" dirty="0"/>
                        <a:t>No tendrán un fin productivo, se permitirá la siega o control mecánico de malas hierbas.</a:t>
                      </a:r>
                    </a:p>
                    <a:p>
                      <a:pPr marL="1166813" lvl="4" indent="-285750">
                        <a:buFont typeface="Arial" panose="020B0604020202020204" pitchFamily="34" charset="0"/>
                        <a:buChar char="•"/>
                      </a:pPr>
                      <a:r>
                        <a:rPr lang="es-ES" sz="1400" dirty="0"/>
                        <a:t>No se permiten ni fitosanitarios ni fertilizantes.</a:t>
                      </a:r>
                    </a:p>
                    <a:p>
                      <a:pPr marL="1166813" lvl="4" indent="-285750">
                        <a:buFont typeface="Arial" panose="020B0604020202020204" pitchFamily="34" charset="0"/>
                        <a:buChar char="•"/>
                      </a:pPr>
                      <a:r>
                        <a:rPr lang="es-ES" sz="1400" dirty="0"/>
                        <a:t>Dimensiones mínimas:</a:t>
                      </a:r>
                    </a:p>
                    <a:p>
                      <a:pPr marL="1628775" lvl="5"/>
                      <a:r>
                        <a:rPr lang="es-ES" sz="1400" dirty="0"/>
                        <a:t>Márgenes y franjas: 25 × 2 m.</a:t>
                      </a:r>
                    </a:p>
                    <a:p>
                      <a:pPr marL="1628775" lvl="5"/>
                      <a:r>
                        <a:rPr lang="es-ES" sz="1400" dirty="0"/>
                        <a:t>Islas: 100 m</a:t>
                      </a:r>
                      <a:r>
                        <a:rPr lang="es-ES" sz="1400" baseline="30000" dirty="0"/>
                        <a:t>2</a:t>
                      </a:r>
                      <a:r>
                        <a:rPr lang="es-ES" sz="1400" dirty="0"/>
                        <a:t>.</a:t>
                      </a:r>
                    </a:p>
                    <a:p>
                      <a:pPr marL="1166813" lvl="2" indent="-285750">
                        <a:buFont typeface="Arial" panose="020B0604020202020204" pitchFamily="34" charset="0"/>
                        <a:buChar char="•"/>
                      </a:pPr>
                      <a:r>
                        <a:rPr lang="es-ES" sz="1400" b="0" kern="1200" dirty="0">
                          <a:solidFill>
                            <a:schemeClr val="dk1"/>
                          </a:solidFill>
                          <a:latin typeface="+mn-lt"/>
                          <a:ea typeface="+mn-ea"/>
                          <a:cs typeface="+mn-cs"/>
                        </a:rPr>
                        <a:t>NO COSECHA, SI COLMENAS</a:t>
                      </a:r>
                    </a:p>
                    <a:p>
                      <a:pPr marL="714375" lvl="3" indent="-285750">
                        <a:buFont typeface="Arial" panose="020B0604020202020204" pitchFamily="34" charset="0"/>
                        <a:buChar char="•"/>
                      </a:pPr>
                      <a:r>
                        <a:rPr lang="es-ES" sz="1400" kern="1200" dirty="0">
                          <a:solidFill>
                            <a:schemeClr val="accent4">
                              <a:lumMod val="50000"/>
                            </a:schemeClr>
                          </a:solidFill>
                          <a:latin typeface="+mn-lt"/>
                          <a:ea typeface="+mn-ea"/>
                          <a:cs typeface="+mn-cs"/>
                        </a:rPr>
                        <a:t>ZONAS DE NO COSECHADO</a:t>
                      </a:r>
                      <a:r>
                        <a:rPr lang="es-ES" dirty="0">
                          <a:solidFill>
                            <a:srgbClr val="0070C0"/>
                          </a:solidFill>
                        </a:rPr>
                        <a:t>:</a:t>
                      </a:r>
                    </a:p>
                    <a:p>
                      <a:pPr marL="1166813" lvl="4" indent="-285750">
                        <a:buFont typeface="Arial" panose="020B0604020202020204" pitchFamily="34" charset="0"/>
                        <a:buChar char="•"/>
                      </a:pPr>
                      <a:r>
                        <a:rPr lang="es-ES" sz="1400" kern="1200" dirty="0">
                          <a:solidFill>
                            <a:schemeClr val="dk1"/>
                          </a:solidFill>
                          <a:latin typeface="+mn-lt"/>
                          <a:ea typeface="+mn-ea"/>
                          <a:cs typeface="+mn-cs"/>
                        </a:rPr>
                        <a:t>Cereales, leguminosas y oleaginosas hasta el 1 de septiembre o al menos o un mes más tarde del resto de la parcela o de la madurez fisiológica del grano</a:t>
                      </a:r>
                      <a:r>
                        <a:rPr lang="es-ES" sz="1400" dirty="0"/>
                        <a:t>.</a:t>
                      </a:r>
                    </a:p>
                    <a:p>
                      <a:pPr marL="1166813" lvl="4" indent="-285750">
                        <a:buFont typeface="Arial" panose="020B0604020202020204" pitchFamily="34" charset="0"/>
                        <a:buChar char="•"/>
                      </a:pPr>
                      <a:r>
                        <a:rPr lang="es-ES" sz="1400" dirty="0"/>
                        <a:t>Aromáticas dos meses </a:t>
                      </a:r>
                      <a:r>
                        <a:rPr lang="es-ES" sz="1400" dirty="0" err="1"/>
                        <a:t>post-recolección</a:t>
                      </a:r>
                      <a:r>
                        <a:rPr lang="es-ES" sz="1400" dirty="0"/>
                        <a:t> del resto</a:t>
                      </a:r>
                    </a:p>
                  </a:txBody>
                  <a:tcPr anchor="ctr">
                    <a:solidFill>
                      <a:schemeClr val="accent4">
                        <a:lumMod val="20000"/>
                        <a:lumOff val="80000"/>
                      </a:schemeClr>
                    </a:solidFill>
                  </a:tcPr>
                </a:tc>
                <a:extLst>
                  <a:ext uri="{0D108BD9-81ED-4DB2-BD59-A6C34878D82A}">
                    <a16:rowId xmlns:a16="http://schemas.microsoft.com/office/drawing/2014/main" val="3988290896"/>
                  </a:ext>
                </a:extLst>
              </a:tr>
            </a:tbl>
          </a:graphicData>
        </a:graphic>
      </p:graphicFrame>
    </p:spTree>
    <p:extLst>
      <p:ext uri="{BB962C8B-B14F-4D97-AF65-F5344CB8AC3E}">
        <p14:creationId xmlns:p14="http://schemas.microsoft.com/office/powerpoint/2010/main" val="2062265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a:extLst>
            <a:ext uri="{FF2B5EF4-FFF2-40B4-BE49-F238E27FC236}">
              <a16:creationId xmlns:a16="http://schemas.microsoft.com/office/drawing/2014/main" id="{B11AE2A6-E7D5-518F-8D0F-DB0BC24550DA}"/>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6AA2AC67-F995-65C5-0347-B606BABDDF42}"/>
              </a:ext>
            </a:extLst>
          </p:cNvPr>
          <p:cNvPicPr>
            <a:picLocks noChangeAspect="1"/>
          </p:cNvPicPr>
          <p:nvPr/>
        </p:nvPicPr>
        <p:blipFill>
          <a:blip r:embed="rId3"/>
          <a:stretch>
            <a:fillRect/>
          </a:stretch>
        </p:blipFill>
        <p:spPr>
          <a:xfrm>
            <a:off x="735496" y="670380"/>
            <a:ext cx="10893287" cy="5517239"/>
          </a:xfrm>
          <a:prstGeom prst="rect">
            <a:avLst/>
          </a:prstGeom>
        </p:spPr>
      </p:pic>
      <p:pic>
        <p:nvPicPr>
          <p:cNvPr id="5" name="Imagen 4">
            <a:extLst>
              <a:ext uri="{FF2B5EF4-FFF2-40B4-BE49-F238E27FC236}">
                <a16:creationId xmlns:a16="http://schemas.microsoft.com/office/drawing/2014/main" id="{F209CE47-402B-B8D9-F419-D78B8B4140CF}"/>
              </a:ext>
            </a:extLst>
          </p:cNvPr>
          <p:cNvPicPr>
            <a:picLocks noChangeAspect="1"/>
          </p:cNvPicPr>
          <p:nvPr/>
        </p:nvPicPr>
        <p:blipFill>
          <a:blip r:embed="rId4"/>
          <a:stretch>
            <a:fillRect/>
          </a:stretch>
        </p:blipFill>
        <p:spPr>
          <a:xfrm>
            <a:off x="629883" y="363732"/>
            <a:ext cx="10998900" cy="6130533"/>
          </a:xfrm>
          <a:prstGeom prst="rect">
            <a:avLst/>
          </a:prstGeom>
        </p:spPr>
      </p:pic>
    </p:spTree>
    <p:extLst>
      <p:ext uri="{BB962C8B-B14F-4D97-AF65-F5344CB8AC3E}">
        <p14:creationId xmlns:p14="http://schemas.microsoft.com/office/powerpoint/2010/main" val="140781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a:extLst>
            <a:ext uri="{FF2B5EF4-FFF2-40B4-BE49-F238E27FC236}">
              <a16:creationId xmlns:a16="http://schemas.microsoft.com/office/drawing/2014/main" id="{3493AF4F-577A-74B7-397C-9C46AF90E092}"/>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2D80D251-4B9E-8CF2-7969-E97C830F3AE8}"/>
              </a:ext>
            </a:extLst>
          </p:cNvPr>
          <p:cNvPicPr>
            <a:picLocks noChangeAspect="1"/>
          </p:cNvPicPr>
          <p:nvPr/>
        </p:nvPicPr>
        <p:blipFill>
          <a:blip r:embed="rId3"/>
          <a:srcRect l="24470" r="22705"/>
          <a:stretch/>
        </p:blipFill>
        <p:spPr>
          <a:xfrm>
            <a:off x="937009" y="161364"/>
            <a:ext cx="3715674" cy="4195482"/>
          </a:xfrm>
          <a:prstGeom prst="rect">
            <a:avLst/>
          </a:prstGeom>
        </p:spPr>
      </p:pic>
      <p:sp>
        <p:nvSpPr>
          <p:cNvPr id="4" name="CuadroTexto 3">
            <a:extLst>
              <a:ext uri="{FF2B5EF4-FFF2-40B4-BE49-F238E27FC236}">
                <a16:creationId xmlns:a16="http://schemas.microsoft.com/office/drawing/2014/main" id="{67065BC4-3A6F-FE90-A70E-9616A101738B}"/>
              </a:ext>
            </a:extLst>
          </p:cNvPr>
          <p:cNvSpPr txBox="1"/>
          <p:nvPr/>
        </p:nvSpPr>
        <p:spPr>
          <a:xfrm>
            <a:off x="5372588" y="171303"/>
            <a:ext cx="4333461" cy="646331"/>
          </a:xfrm>
          <a:prstGeom prst="rect">
            <a:avLst/>
          </a:prstGeom>
          <a:solidFill>
            <a:srgbClr val="00B050"/>
          </a:solidFill>
        </p:spPr>
        <p:txBody>
          <a:bodyPr wrap="square" rtlCol="0">
            <a:spAutoFit/>
          </a:bodyPr>
          <a:lstStyle/>
          <a:p>
            <a:pPr algn="ctr"/>
            <a:r>
              <a:rPr lang="es-ES" dirty="0"/>
              <a:t>12292 recintos declarados de remolacha en CyL en PAC 2024</a:t>
            </a:r>
          </a:p>
        </p:txBody>
      </p:sp>
      <p:pic>
        <p:nvPicPr>
          <p:cNvPr id="9" name="Imagen 8">
            <a:extLst>
              <a:ext uri="{FF2B5EF4-FFF2-40B4-BE49-F238E27FC236}">
                <a16:creationId xmlns:a16="http://schemas.microsoft.com/office/drawing/2014/main" id="{C04332E7-9E1C-D4B6-EEA5-96A198A0A9D6}"/>
              </a:ext>
            </a:extLst>
          </p:cNvPr>
          <p:cNvPicPr>
            <a:picLocks noChangeAspect="1"/>
          </p:cNvPicPr>
          <p:nvPr/>
        </p:nvPicPr>
        <p:blipFill>
          <a:blip r:embed="rId4"/>
          <a:stretch>
            <a:fillRect/>
          </a:stretch>
        </p:blipFill>
        <p:spPr>
          <a:xfrm>
            <a:off x="7291778" y="817634"/>
            <a:ext cx="4828541" cy="2755632"/>
          </a:xfrm>
          <a:prstGeom prst="rect">
            <a:avLst/>
          </a:prstGeom>
        </p:spPr>
      </p:pic>
      <p:pic>
        <p:nvPicPr>
          <p:cNvPr id="10" name="Imagen 9">
            <a:extLst>
              <a:ext uri="{FF2B5EF4-FFF2-40B4-BE49-F238E27FC236}">
                <a16:creationId xmlns:a16="http://schemas.microsoft.com/office/drawing/2014/main" id="{C00D53AD-58F2-6498-36BE-1F5027E76BCE}"/>
              </a:ext>
            </a:extLst>
          </p:cNvPr>
          <p:cNvPicPr>
            <a:picLocks noChangeAspect="1"/>
          </p:cNvPicPr>
          <p:nvPr/>
        </p:nvPicPr>
        <p:blipFill>
          <a:blip r:embed="rId5"/>
          <a:stretch>
            <a:fillRect/>
          </a:stretch>
        </p:blipFill>
        <p:spPr>
          <a:xfrm>
            <a:off x="7291778" y="3859314"/>
            <a:ext cx="4584589" cy="2755631"/>
          </a:xfrm>
          <a:prstGeom prst="rect">
            <a:avLst/>
          </a:prstGeom>
        </p:spPr>
      </p:pic>
      <p:pic>
        <p:nvPicPr>
          <p:cNvPr id="5" name="Imagen 4">
            <a:extLst>
              <a:ext uri="{FF2B5EF4-FFF2-40B4-BE49-F238E27FC236}">
                <a16:creationId xmlns:a16="http://schemas.microsoft.com/office/drawing/2014/main" id="{B86E359B-78F1-45B3-5C65-195D7880F6FF}"/>
              </a:ext>
            </a:extLst>
          </p:cNvPr>
          <p:cNvPicPr>
            <a:picLocks noChangeAspect="1"/>
          </p:cNvPicPr>
          <p:nvPr/>
        </p:nvPicPr>
        <p:blipFill>
          <a:blip r:embed="rId6"/>
          <a:stretch>
            <a:fillRect/>
          </a:stretch>
        </p:blipFill>
        <p:spPr>
          <a:xfrm>
            <a:off x="0" y="4403307"/>
            <a:ext cx="11772231" cy="1188720"/>
          </a:xfrm>
          <a:prstGeom prst="rect">
            <a:avLst/>
          </a:prstGeom>
        </p:spPr>
      </p:pic>
      <p:pic>
        <p:nvPicPr>
          <p:cNvPr id="7" name="Imagen 6">
            <a:extLst>
              <a:ext uri="{FF2B5EF4-FFF2-40B4-BE49-F238E27FC236}">
                <a16:creationId xmlns:a16="http://schemas.microsoft.com/office/drawing/2014/main" id="{58DFC3AF-8336-A28B-8D14-AEF9BDF15EE3}"/>
              </a:ext>
            </a:extLst>
          </p:cNvPr>
          <p:cNvPicPr>
            <a:picLocks noChangeAspect="1"/>
          </p:cNvPicPr>
          <p:nvPr/>
        </p:nvPicPr>
        <p:blipFill>
          <a:blip r:embed="rId7"/>
          <a:stretch>
            <a:fillRect/>
          </a:stretch>
        </p:blipFill>
        <p:spPr>
          <a:xfrm>
            <a:off x="220133" y="5781247"/>
            <a:ext cx="10593278" cy="609685"/>
          </a:xfrm>
          <a:prstGeom prst="rect">
            <a:avLst/>
          </a:prstGeom>
        </p:spPr>
      </p:pic>
    </p:spTree>
    <p:extLst>
      <p:ext uri="{BB962C8B-B14F-4D97-AF65-F5344CB8AC3E}">
        <p14:creationId xmlns:p14="http://schemas.microsoft.com/office/powerpoint/2010/main" val="254678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a:extLst>
            <a:ext uri="{FF2B5EF4-FFF2-40B4-BE49-F238E27FC236}">
              <a16:creationId xmlns:a16="http://schemas.microsoft.com/office/drawing/2014/main" id="{3DD4D327-231F-2832-907E-846C08766396}"/>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39872671-4CC2-73C2-780F-8D0C21FB1628}"/>
              </a:ext>
            </a:extLst>
          </p:cNvPr>
          <p:cNvPicPr>
            <a:picLocks noChangeAspect="1"/>
          </p:cNvPicPr>
          <p:nvPr/>
        </p:nvPicPr>
        <p:blipFill>
          <a:blip r:embed="rId3"/>
          <a:srcRect b="15237"/>
          <a:stretch/>
        </p:blipFill>
        <p:spPr>
          <a:xfrm>
            <a:off x="1143000" y="795130"/>
            <a:ext cx="10275046" cy="4310270"/>
          </a:xfrm>
          <a:prstGeom prst="rect">
            <a:avLst/>
          </a:prstGeom>
        </p:spPr>
      </p:pic>
    </p:spTree>
    <p:extLst>
      <p:ext uri="{BB962C8B-B14F-4D97-AF65-F5344CB8AC3E}">
        <p14:creationId xmlns:p14="http://schemas.microsoft.com/office/powerpoint/2010/main" val="1020545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335C553F-F9C8-5969-E3E9-65BA4793209B}"/>
              </a:ext>
            </a:extLst>
          </p:cNvPr>
          <p:cNvSpPr txBox="1"/>
          <p:nvPr/>
        </p:nvSpPr>
        <p:spPr>
          <a:xfrm>
            <a:off x="338745" y="214604"/>
            <a:ext cx="11221884" cy="646331"/>
          </a:xfrm>
          <a:prstGeom prst="rect">
            <a:avLst/>
          </a:prstGeom>
          <a:solidFill>
            <a:schemeClr val="accent5">
              <a:lumMod val="60000"/>
              <a:lumOff val="40000"/>
            </a:schemeClr>
          </a:solidFill>
        </p:spPr>
        <p:txBody>
          <a:bodyPr wrap="square" rtlCol="0">
            <a:spAutoFit/>
          </a:bodyPr>
          <a:lstStyle/>
          <a:p>
            <a:pPr algn="ctr"/>
            <a:r>
              <a:rPr lang="es-ES" sz="3600" dirty="0"/>
              <a:t>¿HEMOS IDO A MEJOR CON LA NUEVA PAC?</a:t>
            </a:r>
          </a:p>
        </p:txBody>
      </p:sp>
      <p:graphicFrame>
        <p:nvGraphicFramePr>
          <p:cNvPr id="21" name="Tabla 20">
            <a:extLst>
              <a:ext uri="{FF2B5EF4-FFF2-40B4-BE49-F238E27FC236}">
                <a16:creationId xmlns:a16="http://schemas.microsoft.com/office/drawing/2014/main" id="{06C93CB1-25D5-04B9-13B2-76D0FAF7CB50}"/>
              </a:ext>
            </a:extLst>
          </p:cNvPr>
          <p:cNvGraphicFramePr>
            <a:graphicFrameLocks noGrp="1"/>
          </p:cNvGraphicFramePr>
          <p:nvPr>
            <p:extLst>
              <p:ext uri="{D42A27DB-BD31-4B8C-83A1-F6EECF244321}">
                <p14:modId xmlns:p14="http://schemas.microsoft.com/office/powerpoint/2010/main" val="181412460"/>
              </p:ext>
            </p:extLst>
          </p:nvPr>
        </p:nvGraphicFramePr>
        <p:xfrm>
          <a:off x="62753" y="1032371"/>
          <a:ext cx="12066495" cy="5386360"/>
        </p:xfrm>
        <a:graphic>
          <a:graphicData uri="http://schemas.openxmlformats.org/drawingml/2006/table">
            <a:tbl>
              <a:tblPr>
                <a:tableStyleId>{125E5076-3810-47DD-B79F-674D7AD40C01}</a:tableStyleId>
              </a:tblPr>
              <a:tblGrid>
                <a:gridCol w="2256928">
                  <a:extLst>
                    <a:ext uri="{9D8B030D-6E8A-4147-A177-3AD203B41FA5}">
                      <a16:colId xmlns:a16="http://schemas.microsoft.com/office/drawing/2014/main" val="1152925362"/>
                    </a:ext>
                  </a:extLst>
                </a:gridCol>
                <a:gridCol w="620655">
                  <a:extLst>
                    <a:ext uri="{9D8B030D-6E8A-4147-A177-3AD203B41FA5}">
                      <a16:colId xmlns:a16="http://schemas.microsoft.com/office/drawing/2014/main" val="4208678307"/>
                    </a:ext>
                  </a:extLst>
                </a:gridCol>
                <a:gridCol w="604534">
                  <a:extLst>
                    <a:ext uri="{9D8B030D-6E8A-4147-A177-3AD203B41FA5}">
                      <a16:colId xmlns:a16="http://schemas.microsoft.com/office/drawing/2014/main" val="1821968440"/>
                    </a:ext>
                  </a:extLst>
                </a:gridCol>
                <a:gridCol w="636775">
                  <a:extLst>
                    <a:ext uri="{9D8B030D-6E8A-4147-A177-3AD203B41FA5}">
                      <a16:colId xmlns:a16="http://schemas.microsoft.com/office/drawing/2014/main" val="2450826017"/>
                    </a:ext>
                  </a:extLst>
                </a:gridCol>
                <a:gridCol w="556172">
                  <a:extLst>
                    <a:ext uri="{9D8B030D-6E8A-4147-A177-3AD203B41FA5}">
                      <a16:colId xmlns:a16="http://schemas.microsoft.com/office/drawing/2014/main" val="4037023030"/>
                    </a:ext>
                  </a:extLst>
                </a:gridCol>
                <a:gridCol w="556172">
                  <a:extLst>
                    <a:ext uri="{9D8B030D-6E8A-4147-A177-3AD203B41FA5}">
                      <a16:colId xmlns:a16="http://schemas.microsoft.com/office/drawing/2014/main" val="3805990950"/>
                    </a:ext>
                  </a:extLst>
                </a:gridCol>
                <a:gridCol w="604534">
                  <a:extLst>
                    <a:ext uri="{9D8B030D-6E8A-4147-A177-3AD203B41FA5}">
                      <a16:colId xmlns:a16="http://schemas.microsoft.com/office/drawing/2014/main" val="1018825396"/>
                    </a:ext>
                  </a:extLst>
                </a:gridCol>
                <a:gridCol w="642780">
                  <a:extLst>
                    <a:ext uri="{9D8B030D-6E8A-4147-A177-3AD203B41FA5}">
                      <a16:colId xmlns:a16="http://schemas.microsoft.com/office/drawing/2014/main" val="2621640198"/>
                    </a:ext>
                  </a:extLst>
                </a:gridCol>
                <a:gridCol w="501803">
                  <a:extLst>
                    <a:ext uri="{9D8B030D-6E8A-4147-A177-3AD203B41FA5}">
                      <a16:colId xmlns:a16="http://schemas.microsoft.com/office/drawing/2014/main" val="896400092"/>
                    </a:ext>
                  </a:extLst>
                </a:gridCol>
                <a:gridCol w="677078">
                  <a:extLst>
                    <a:ext uri="{9D8B030D-6E8A-4147-A177-3AD203B41FA5}">
                      <a16:colId xmlns:a16="http://schemas.microsoft.com/office/drawing/2014/main" val="929184126"/>
                    </a:ext>
                  </a:extLst>
                </a:gridCol>
                <a:gridCol w="523929">
                  <a:extLst>
                    <a:ext uri="{9D8B030D-6E8A-4147-A177-3AD203B41FA5}">
                      <a16:colId xmlns:a16="http://schemas.microsoft.com/office/drawing/2014/main" val="2467131639"/>
                    </a:ext>
                  </a:extLst>
                </a:gridCol>
                <a:gridCol w="523929">
                  <a:extLst>
                    <a:ext uri="{9D8B030D-6E8A-4147-A177-3AD203B41FA5}">
                      <a16:colId xmlns:a16="http://schemas.microsoft.com/office/drawing/2014/main" val="2345641289"/>
                    </a:ext>
                  </a:extLst>
                </a:gridCol>
                <a:gridCol w="523929">
                  <a:extLst>
                    <a:ext uri="{9D8B030D-6E8A-4147-A177-3AD203B41FA5}">
                      <a16:colId xmlns:a16="http://schemas.microsoft.com/office/drawing/2014/main" val="2650416561"/>
                    </a:ext>
                  </a:extLst>
                </a:gridCol>
                <a:gridCol w="523929">
                  <a:extLst>
                    <a:ext uri="{9D8B030D-6E8A-4147-A177-3AD203B41FA5}">
                      <a16:colId xmlns:a16="http://schemas.microsoft.com/office/drawing/2014/main" val="3853300044"/>
                    </a:ext>
                  </a:extLst>
                </a:gridCol>
                <a:gridCol w="523929">
                  <a:extLst>
                    <a:ext uri="{9D8B030D-6E8A-4147-A177-3AD203B41FA5}">
                      <a16:colId xmlns:a16="http://schemas.microsoft.com/office/drawing/2014/main" val="2992079396"/>
                    </a:ext>
                  </a:extLst>
                </a:gridCol>
                <a:gridCol w="523929">
                  <a:extLst>
                    <a:ext uri="{9D8B030D-6E8A-4147-A177-3AD203B41FA5}">
                      <a16:colId xmlns:a16="http://schemas.microsoft.com/office/drawing/2014/main" val="1425316392"/>
                    </a:ext>
                  </a:extLst>
                </a:gridCol>
                <a:gridCol w="612594">
                  <a:extLst>
                    <a:ext uri="{9D8B030D-6E8A-4147-A177-3AD203B41FA5}">
                      <a16:colId xmlns:a16="http://schemas.microsoft.com/office/drawing/2014/main" val="2327492426"/>
                    </a:ext>
                  </a:extLst>
                </a:gridCol>
                <a:gridCol w="652896">
                  <a:extLst>
                    <a:ext uri="{9D8B030D-6E8A-4147-A177-3AD203B41FA5}">
                      <a16:colId xmlns:a16="http://schemas.microsoft.com/office/drawing/2014/main" val="1421008682"/>
                    </a:ext>
                  </a:extLst>
                </a:gridCol>
              </a:tblGrid>
              <a:tr h="249521">
                <a:tc>
                  <a:txBody>
                    <a:bodyPr/>
                    <a:lstStyle/>
                    <a:p>
                      <a:pPr algn="ctr" fontAlgn="ctr"/>
                      <a:endParaRPr lang="es-ES" sz="800" b="0"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ctr" fontAlgn="ctr"/>
                      <a:r>
                        <a:rPr lang="es-ES" sz="800" u="none" strike="noStrike">
                          <a:effectLst/>
                        </a:rPr>
                        <a:t>Andalucía</a:t>
                      </a:r>
                      <a:endParaRPr lang="es-ES" sz="800" b="1" i="0" u="none" strike="noStrike">
                        <a:solidFill>
                          <a:srgbClr val="000000"/>
                        </a:solidFill>
                        <a:effectLst/>
                        <a:latin typeface="Aptos Narrow" panose="020B0004020202020204" pitchFamily="34" charset="0"/>
                      </a:endParaRPr>
                    </a:p>
                  </a:txBody>
                  <a:tcPr marL="4033" marR="4033" marT="4033" marB="0" anchor="ctr"/>
                </a:tc>
                <a:tc>
                  <a:txBody>
                    <a:bodyPr/>
                    <a:lstStyle/>
                    <a:p>
                      <a:pPr algn="ctr" fontAlgn="ctr"/>
                      <a:r>
                        <a:rPr lang="es-ES" sz="800" u="none" strike="noStrike" dirty="0">
                          <a:effectLst/>
                        </a:rPr>
                        <a:t>Aragón</a:t>
                      </a:r>
                      <a:endParaRPr lang="es-ES" sz="800" b="1"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ctr" fontAlgn="ctr"/>
                      <a:r>
                        <a:rPr lang="es-ES" sz="800" u="none" strike="noStrike">
                          <a:effectLst/>
                        </a:rPr>
                        <a:t>Principado de Asturias</a:t>
                      </a:r>
                      <a:endParaRPr lang="es-ES" sz="800" b="1" i="0" u="none" strike="noStrike">
                        <a:solidFill>
                          <a:srgbClr val="000000"/>
                        </a:solidFill>
                        <a:effectLst/>
                        <a:latin typeface="Aptos Narrow" panose="020B0004020202020204" pitchFamily="34" charset="0"/>
                      </a:endParaRPr>
                    </a:p>
                  </a:txBody>
                  <a:tcPr marL="4033" marR="4033" marT="4033" marB="0" anchor="ctr"/>
                </a:tc>
                <a:tc>
                  <a:txBody>
                    <a:bodyPr/>
                    <a:lstStyle/>
                    <a:p>
                      <a:pPr algn="ctr" fontAlgn="ctr"/>
                      <a:r>
                        <a:rPr lang="es-ES" sz="800" u="none" strike="noStrike">
                          <a:effectLst/>
                        </a:rPr>
                        <a:t>Illes Balears</a:t>
                      </a:r>
                      <a:endParaRPr lang="es-ES" sz="800" b="1" i="0" u="none" strike="noStrike">
                        <a:solidFill>
                          <a:srgbClr val="000000"/>
                        </a:solidFill>
                        <a:effectLst/>
                        <a:latin typeface="Aptos Narrow" panose="020B0004020202020204" pitchFamily="34" charset="0"/>
                      </a:endParaRPr>
                    </a:p>
                  </a:txBody>
                  <a:tcPr marL="4033" marR="4033" marT="4033" marB="0" anchor="ctr"/>
                </a:tc>
                <a:tc>
                  <a:txBody>
                    <a:bodyPr/>
                    <a:lstStyle/>
                    <a:p>
                      <a:pPr algn="ctr" fontAlgn="ctr"/>
                      <a:r>
                        <a:rPr lang="es-ES" sz="800" u="none" strike="noStrike">
                          <a:effectLst/>
                        </a:rPr>
                        <a:t>Cantabria</a:t>
                      </a:r>
                      <a:endParaRPr lang="es-ES" sz="800" b="1" i="0" u="none" strike="noStrike">
                        <a:solidFill>
                          <a:srgbClr val="000000"/>
                        </a:solidFill>
                        <a:effectLst/>
                        <a:latin typeface="Aptos Narrow" panose="020B0004020202020204" pitchFamily="34" charset="0"/>
                      </a:endParaRPr>
                    </a:p>
                  </a:txBody>
                  <a:tcPr marL="4033" marR="4033" marT="4033" marB="0" anchor="ctr"/>
                </a:tc>
                <a:tc>
                  <a:txBody>
                    <a:bodyPr/>
                    <a:lstStyle/>
                    <a:p>
                      <a:pPr algn="ctr" fontAlgn="ctr"/>
                      <a:r>
                        <a:rPr lang="es-ES" sz="800" u="none" strike="noStrike">
                          <a:effectLst/>
                        </a:rPr>
                        <a:t>Castilla-La Mancha</a:t>
                      </a:r>
                      <a:endParaRPr lang="es-ES" sz="800" b="1" i="0" u="none" strike="noStrike">
                        <a:solidFill>
                          <a:srgbClr val="000000"/>
                        </a:solidFill>
                        <a:effectLst/>
                        <a:latin typeface="Aptos Narrow" panose="020B0004020202020204" pitchFamily="34" charset="0"/>
                      </a:endParaRPr>
                    </a:p>
                  </a:txBody>
                  <a:tcPr marL="4033" marR="4033" marT="4033" marB="0" anchor="ctr"/>
                </a:tc>
                <a:tc>
                  <a:txBody>
                    <a:bodyPr/>
                    <a:lstStyle/>
                    <a:p>
                      <a:pPr algn="ctr" fontAlgn="ctr"/>
                      <a:r>
                        <a:rPr lang="es-ES" sz="800" u="none" strike="noStrike">
                          <a:effectLst/>
                        </a:rPr>
                        <a:t>Castilla y León</a:t>
                      </a:r>
                      <a:endParaRPr lang="es-ES" sz="800" b="1" i="0" u="none" strike="noStrike">
                        <a:solidFill>
                          <a:srgbClr val="000000"/>
                        </a:solidFill>
                        <a:effectLst/>
                        <a:latin typeface="Aptos Narrow" panose="020B0004020202020204" pitchFamily="34" charset="0"/>
                      </a:endParaRPr>
                    </a:p>
                  </a:txBody>
                  <a:tcPr marL="4033" marR="4033" marT="4033" marB="0" anchor="ctr"/>
                </a:tc>
                <a:tc>
                  <a:txBody>
                    <a:bodyPr/>
                    <a:lstStyle/>
                    <a:p>
                      <a:pPr algn="ctr" fontAlgn="ctr"/>
                      <a:r>
                        <a:rPr lang="es-ES" sz="800" u="none" strike="noStrike">
                          <a:effectLst/>
                        </a:rPr>
                        <a:t>Cataluña</a:t>
                      </a:r>
                      <a:endParaRPr lang="es-ES" sz="800" b="1" i="0" u="none" strike="noStrike">
                        <a:solidFill>
                          <a:srgbClr val="000000"/>
                        </a:solidFill>
                        <a:effectLst/>
                        <a:latin typeface="Aptos Narrow" panose="020B0004020202020204" pitchFamily="34" charset="0"/>
                      </a:endParaRPr>
                    </a:p>
                  </a:txBody>
                  <a:tcPr marL="4033" marR="4033" marT="4033" marB="0" anchor="ctr"/>
                </a:tc>
                <a:tc>
                  <a:txBody>
                    <a:bodyPr/>
                    <a:lstStyle/>
                    <a:p>
                      <a:pPr algn="ctr" fontAlgn="ctr"/>
                      <a:r>
                        <a:rPr lang="es-ES" sz="800" u="none" strike="noStrike">
                          <a:effectLst/>
                        </a:rPr>
                        <a:t>Extremadura</a:t>
                      </a:r>
                      <a:endParaRPr lang="es-ES" sz="800" b="1" i="0" u="none" strike="noStrike">
                        <a:solidFill>
                          <a:srgbClr val="000000"/>
                        </a:solidFill>
                        <a:effectLst/>
                        <a:latin typeface="Aptos Narrow" panose="020B0004020202020204" pitchFamily="34" charset="0"/>
                      </a:endParaRPr>
                    </a:p>
                  </a:txBody>
                  <a:tcPr marL="4033" marR="4033" marT="4033" marB="0" anchor="ctr"/>
                </a:tc>
                <a:tc>
                  <a:txBody>
                    <a:bodyPr/>
                    <a:lstStyle/>
                    <a:p>
                      <a:pPr algn="ctr" fontAlgn="ctr"/>
                      <a:r>
                        <a:rPr lang="es-ES" sz="800" u="none" strike="noStrike">
                          <a:effectLst/>
                        </a:rPr>
                        <a:t>Galicia</a:t>
                      </a:r>
                      <a:endParaRPr lang="es-ES" sz="800" b="1" i="0" u="none" strike="noStrike">
                        <a:solidFill>
                          <a:srgbClr val="000000"/>
                        </a:solidFill>
                        <a:effectLst/>
                        <a:latin typeface="Aptos Narrow" panose="020B0004020202020204" pitchFamily="34" charset="0"/>
                      </a:endParaRPr>
                    </a:p>
                  </a:txBody>
                  <a:tcPr marL="4033" marR="4033" marT="4033" marB="0" anchor="ctr"/>
                </a:tc>
                <a:tc>
                  <a:txBody>
                    <a:bodyPr/>
                    <a:lstStyle/>
                    <a:p>
                      <a:pPr algn="ctr" fontAlgn="ctr"/>
                      <a:r>
                        <a:rPr lang="es-ES" sz="800" u="none" strike="noStrike">
                          <a:effectLst/>
                        </a:rPr>
                        <a:t>Madrid</a:t>
                      </a:r>
                      <a:endParaRPr lang="es-ES" sz="800" b="1" i="0" u="none" strike="noStrike">
                        <a:solidFill>
                          <a:srgbClr val="000000"/>
                        </a:solidFill>
                        <a:effectLst/>
                        <a:latin typeface="Aptos Narrow" panose="020B0004020202020204" pitchFamily="34" charset="0"/>
                      </a:endParaRPr>
                    </a:p>
                  </a:txBody>
                  <a:tcPr marL="4033" marR="4033" marT="4033" marB="0" anchor="ctr"/>
                </a:tc>
                <a:tc>
                  <a:txBody>
                    <a:bodyPr/>
                    <a:lstStyle/>
                    <a:p>
                      <a:pPr algn="ctr" fontAlgn="ctr"/>
                      <a:r>
                        <a:rPr lang="es-ES" sz="800" u="none" strike="noStrike">
                          <a:effectLst/>
                        </a:rPr>
                        <a:t>Región de Murcia</a:t>
                      </a:r>
                      <a:endParaRPr lang="es-ES" sz="800" b="1" i="0" u="none" strike="noStrike">
                        <a:solidFill>
                          <a:srgbClr val="000000"/>
                        </a:solidFill>
                        <a:effectLst/>
                        <a:latin typeface="Aptos Narrow" panose="020B0004020202020204" pitchFamily="34" charset="0"/>
                      </a:endParaRPr>
                    </a:p>
                  </a:txBody>
                  <a:tcPr marL="4033" marR="4033" marT="4033" marB="0" anchor="ctr"/>
                </a:tc>
                <a:tc>
                  <a:txBody>
                    <a:bodyPr/>
                    <a:lstStyle/>
                    <a:p>
                      <a:pPr algn="ctr" fontAlgn="ctr"/>
                      <a:r>
                        <a:rPr lang="es-ES" sz="800" u="none" strike="noStrike">
                          <a:effectLst/>
                        </a:rPr>
                        <a:t>Navarra</a:t>
                      </a:r>
                      <a:endParaRPr lang="es-ES" sz="800" b="1" i="0" u="none" strike="noStrike">
                        <a:solidFill>
                          <a:srgbClr val="000000"/>
                        </a:solidFill>
                        <a:effectLst/>
                        <a:latin typeface="Aptos Narrow" panose="020B0004020202020204" pitchFamily="34" charset="0"/>
                      </a:endParaRPr>
                    </a:p>
                  </a:txBody>
                  <a:tcPr marL="4033" marR="4033" marT="4033" marB="0" anchor="ctr"/>
                </a:tc>
                <a:tc>
                  <a:txBody>
                    <a:bodyPr/>
                    <a:lstStyle/>
                    <a:p>
                      <a:pPr algn="ctr" fontAlgn="ctr"/>
                      <a:r>
                        <a:rPr lang="es-ES" sz="800" u="none" strike="noStrike">
                          <a:effectLst/>
                        </a:rPr>
                        <a:t>País Vasco</a:t>
                      </a:r>
                      <a:endParaRPr lang="es-ES" sz="800" b="1" i="0" u="none" strike="noStrike">
                        <a:solidFill>
                          <a:srgbClr val="000000"/>
                        </a:solidFill>
                        <a:effectLst/>
                        <a:latin typeface="Aptos Narrow" panose="020B0004020202020204" pitchFamily="34" charset="0"/>
                      </a:endParaRPr>
                    </a:p>
                  </a:txBody>
                  <a:tcPr marL="4033" marR="4033" marT="4033" marB="0" anchor="ctr"/>
                </a:tc>
                <a:tc>
                  <a:txBody>
                    <a:bodyPr/>
                    <a:lstStyle/>
                    <a:p>
                      <a:pPr algn="ctr" fontAlgn="ctr"/>
                      <a:r>
                        <a:rPr lang="es-ES" sz="800" u="none" strike="noStrike">
                          <a:effectLst/>
                        </a:rPr>
                        <a:t>La Rioja</a:t>
                      </a:r>
                      <a:endParaRPr lang="es-ES" sz="800" b="1" i="0" u="none" strike="noStrike">
                        <a:solidFill>
                          <a:srgbClr val="000000"/>
                        </a:solidFill>
                        <a:effectLst/>
                        <a:latin typeface="Aptos Narrow" panose="020B0004020202020204" pitchFamily="34" charset="0"/>
                      </a:endParaRPr>
                    </a:p>
                  </a:txBody>
                  <a:tcPr marL="4033" marR="4033" marT="4033" marB="0" anchor="ctr"/>
                </a:tc>
                <a:tc>
                  <a:txBody>
                    <a:bodyPr/>
                    <a:lstStyle/>
                    <a:p>
                      <a:pPr algn="ctr" fontAlgn="ctr"/>
                      <a:r>
                        <a:rPr lang="es-ES" sz="800" u="none" strike="noStrike">
                          <a:effectLst/>
                        </a:rPr>
                        <a:t>Comunidad Valenciana</a:t>
                      </a:r>
                      <a:endParaRPr lang="es-ES" sz="800" b="1" i="0" u="none" strike="noStrike">
                        <a:solidFill>
                          <a:srgbClr val="000000"/>
                        </a:solidFill>
                        <a:effectLst/>
                        <a:latin typeface="Aptos Narrow" panose="020B0004020202020204" pitchFamily="34" charset="0"/>
                      </a:endParaRPr>
                    </a:p>
                  </a:txBody>
                  <a:tcPr marL="4033" marR="4033" marT="4033" marB="0" anchor="ctr"/>
                </a:tc>
                <a:tc>
                  <a:txBody>
                    <a:bodyPr/>
                    <a:lstStyle/>
                    <a:p>
                      <a:pPr algn="ctr" fontAlgn="ctr"/>
                      <a:r>
                        <a:rPr lang="es-ES" sz="800" u="none" strike="noStrike">
                          <a:effectLst/>
                        </a:rPr>
                        <a:t>TOTAL HECTÁREAS</a:t>
                      </a:r>
                      <a:endParaRPr lang="es-ES" sz="800" b="1" i="0" u="none" strike="noStrike">
                        <a:solidFill>
                          <a:srgbClr val="000000"/>
                        </a:solidFill>
                        <a:effectLst/>
                        <a:latin typeface="Aptos Narrow" panose="020B0004020202020204" pitchFamily="34" charset="0"/>
                      </a:endParaRPr>
                    </a:p>
                  </a:txBody>
                  <a:tcPr marL="4033" marR="4033" marT="4033" marB="0" anchor="ctr"/>
                </a:tc>
                <a:extLst>
                  <a:ext uri="{0D108BD9-81ED-4DB2-BD59-A6C34878D82A}">
                    <a16:rowId xmlns:a16="http://schemas.microsoft.com/office/drawing/2014/main" val="1954594754"/>
                  </a:ext>
                </a:extLst>
              </a:tr>
              <a:tr h="249521">
                <a:tc>
                  <a:txBody>
                    <a:bodyPr/>
                    <a:lstStyle/>
                    <a:p>
                      <a:pPr algn="l" fontAlgn="ctr"/>
                      <a:r>
                        <a:rPr lang="es-ES" sz="800" u="none" strike="noStrike" dirty="0">
                          <a:effectLst/>
                        </a:rPr>
                        <a:t>TOTAL AYUDA BÁSICA A LA RENTA PARA LA SOSTENIBILIDAD (*)</a:t>
                      </a:r>
                      <a:endParaRPr lang="es-ES" sz="800" b="1"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4.336.162,70</a:t>
                      </a:r>
                      <a:endParaRPr lang="es-ES" sz="800" b="1"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2.027.166,58</a:t>
                      </a:r>
                      <a:endParaRPr lang="es-ES" sz="800" b="1"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dirty="0">
                          <a:effectLst/>
                        </a:rPr>
                        <a:t>257.224,53</a:t>
                      </a:r>
                      <a:endParaRPr lang="es-ES" sz="800" b="1"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dirty="0">
                          <a:effectLst/>
                        </a:rPr>
                        <a:t>136.534,12</a:t>
                      </a:r>
                      <a:endParaRPr lang="es-ES" sz="800" b="1"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dirty="0">
                          <a:effectLst/>
                        </a:rPr>
                        <a:t>179.024,72</a:t>
                      </a:r>
                      <a:endParaRPr lang="es-ES" sz="800" b="1"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4.136.988,46</a:t>
                      </a:r>
                      <a:endParaRPr lang="es-ES" sz="800" b="1"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4.900.188,29</a:t>
                      </a:r>
                      <a:endParaRPr lang="es-ES" sz="800" b="1"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942.716,60</a:t>
                      </a:r>
                      <a:endParaRPr lang="es-ES" sz="800" b="1"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2.779.875,66</a:t>
                      </a:r>
                      <a:endParaRPr lang="es-ES" sz="800" b="1"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459.797,28</a:t>
                      </a:r>
                      <a:endParaRPr lang="es-ES" sz="800" b="1"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268.169,99</a:t>
                      </a:r>
                      <a:endParaRPr lang="es-ES" sz="800" b="1"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274.414,34</a:t>
                      </a:r>
                      <a:endParaRPr lang="es-ES" sz="800" b="1"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436.207</a:t>
                      </a:r>
                      <a:endParaRPr lang="es-ES" sz="800" b="1"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154.833,44</a:t>
                      </a:r>
                      <a:endParaRPr lang="es-ES" sz="800" b="1"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172.645,46</a:t>
                      </a:r>
                      <a:endParaRPr lang="es-ES" sz="800" b="1"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413.431,35</a:t>
                      </a:r>
                      <a:endParaRPr lang="es-ES" sz="800" b="1"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21.875.380,52</a:t>
                      </a:r>
                      <a:endParaRPr lang="es-ES" sz="800" b="1" i="0" u="none" strike="noStrike">
                        <a:solidFill>
                          <a:srgbClr val="000000"/>
                        </a:solidFill>
                        <a:effectLst/>
                        <a:latin typeface="Aptos Narrow" panose="020B0004020202020204" pitchFamily="34" charset="0"/>
                      </a:endParaRPr>
                    </a:p>
                  </a:txBody>
                  <a:tcPr marL="4033" marR="4033" marT="4033" marB="0" anchor="ctr"/>
                </a:tc>
                <a:extLst>
                  <a:ext uri="{0D108BD9-81ED-4DB2-BD59-A6C34878D82A}">
                    <a16:rowId xmlns:a16="http://schemas.microsoft.com/office/drawing/2014/main" val="362134133"/>
                  </a:ext>
                </a:extLst>
              </a:tr>
              <a:tr h="372252">
                <a:tc>
                  <a:txBody>
                    <a:bodyPr/>
                    <a:lstStyle/>
                    <a:p>
                      <a:pPr algn="l" fontAlgn="ctr"/>
                      <a:r>
                        <a:rPr lang="es-ES" sz="800" u="none" strike="noStrike">
                          <a:effectLst/>
                        </a:rPr>
                        <a:t>Agricultura de carbono y agroecología: Pastoreo extensivo, siega y biodiversidad en las superficies de Pastos Húmedos</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dirty="0">
                          <a:effectLst/>
                        </a:rPr>
                        <a:t>316.982,75</a:t>
                      </a:r>
                      <a:endParaRPr lang="es-ES" sz="800" b="0"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89.106,29</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dirty="0">
                          <a:effectLst/>
                        </a:rPr>
                        <a:t>223.115,81</a:t>
                      </a:r>
                      <a:endParaRPr lang="es-ES" sz="800" b="0"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0</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dirty="0">
                          <a:effectLst/>
                        </a:rPr>
                        <a:t>157.299,67</a:t>
                      </a:r>
                      <a:endParaRPr lang="es-ES" sz="800" b="0"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dirty="0">
                          <a:effectLst/>
                        </a:rPr>
                        <a:t>47.611,11</a:t>
                      </a:r>
                      <a:endParaRPr lang="es-ES" sz="800" b="0"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dirty="0">
                          <a:effectLst/>
                        </a:rPr>
                        <a:t>581.624,81</a:t>
                      </a:r>
                      <a:endParaRPr lang="es-ES" sz="800" b="0"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183.999,26</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365.168,31</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257.320,18</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59,04</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0</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91.416,57</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83.949,11</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36.303,62</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49,8</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2.434.006,33</a:t>
                      </a:r>
                      <a:endParaRPr lang="es-ES" sz="800" b="0" i="0" u="none" strike="noStrike">
                        <a:solidFill>
                          <a:srgbClr val="000000"/>
                        </a:solidFill>
                        <a:effectLst/>
                        <a:latin typeface="Aptos Narrow" panose="020B0004020202020204" pitchFamily="34" charset="0"/>
                      </a:endParaRPr>
                    </a:p>
                  </a:txBody>
                  <a:tcPr marL="4033" marR="4033" marT="4033" marB="0" anchor="ctr"/>
                </a:tc>
                <a:extLst>
                  <a:ext uri="{0D108BD9-81ED-4DB2-BD59-A6C34878D82A}">
                    <a16:rowId xmlns:a16="http://schemas.microsoft.com/office/drawing/2014/main" val="8848768"/>
                  </a:ext>
                </a:extLst>
              </a:tr>
              <a:tr h="372252">
                <a:tc>
                  <a:txBody>
                    <a:bodyPr/>
                    <a:lstStyle/>
                    <a:p>
                      <a:pPr algn="l" fontAlgn="ctr"/>
                      <a:r>
                        <a:rPr lang="es-ES" sz="800" u="none" strike="noStrike">
                          <a:effectLst/>
                        </a:rPr>
                        <a:t>Agricultura de carbono y agroecología: Pastoreo extensivo, siega y biodiversidad en las superficies de Pastos Mediterráneos</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757.819,03</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dirty="0">
                          <a:effectLst/>
                        </a:rPr>
                        <a:t>313.073,16</a:t>
                      </a:r>
                      <a:endParaRPr lang="es-ES" sz="800" b="0"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1.134,68</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37.669,72</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933,62</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643.188,13</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dirty="0">
                          <a:effectLst/>
                        </a:rPr>
                        <a:t>913.988,45</a:t>
                      </a:r>
                      <a:endParaRPr lang="es-ES" sz="800" b="0"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dirty="0">
                          <a:effectLst/>
                        </a:rPr>
                        <a:t>18.150,66</a:t>
                      </a:r>
                      <a:endParaRPr lang="es-ES" sz="800" b="0"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dirty="0">
                          <a:effectLst/>
                        </a:rPr>
                        <a:t>1.483.965,98</a:t>
                      </a:r>
                      <a:endParaRPr lang="es-ES" sz="800" b="0"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19,81</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101.205,11</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2.556,83</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27.487,25</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320,51</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21.754,56</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69.887,06</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4.393.154,56</a:t>
                      </a:r>
                      <a:endParaRPr lang="es-ES" sz="800" b="0" i="0" u="none" strike="noStrike">
                        <a:solidFill>
                          <a:srgbClr val="000000"/>
                        </a:solidFill>
                        <a:effectLst/>
                        <a:latin typeface="Aptos Narrow" panose="020B0004020202020204" pitchFamily="34" charset="0"/>
                      </a:endParaRPr>
                    </a:p>
                  </a:txBody>
                  <a:tcPr marL="4033" marR="4033" marT="4033" marB="0" anchor="ctr"/>
                </a:tc>
                <a:extLst>
                  <a:ext uri="{0D108BD9-81ED-4DB2-BD59-A6C34878D82A}">
                    <a16:rowId xmlns:a16="http://schemas.microsoft.com/office/drawing/2014/main" val="682018055"/>
                  </a:ext>
                </a:extLst>
              </a:tr>
              <a:tr h="249521">
                <a:tc>
                  <a:txBody>
                    <a:bodyPr/>
                    <a:lstStyle/>
                    <a:p>
                      <a:pPr algn="r" fontAlgn="ctr"/>
                      <a:r>
                        <a:rPr lang="es-ES" sz="800" b="1" u="none" strike="noStrike" dirty="0">
                          <a:solidFill>
                            <a:schemeClr val="tx1"/>
                          </a:solidFill>
                          <a:effectLst/>
                        </a:rPr>
                        <a:t>Agricultura de carbono y agroecología EN PASTOS  </a:t>
                      </a:r>
                      <a:br>
                        <a:rPr lang="es-ES" sz="800" b="1" u="none" strike="noStrike" dirty="0">
                          <a:solidFill>
                            <a:schemeClr val="tx1"/>
                          </a:solidFill>
                          <a:effectLst/>
                        </a:rPr>
                      </a:br>
                      <a:r>
                        <a:rPr lang="es-ES" sz="800" b="1" u="none" strike="noStrike" dirty="0">
                          <a:solidFill>
                            <a:schemeClr val="tx1"/>
                          </a:solidFill>
                          <a:effectLst/>
                        </a:rPr>
                        <a:t>(Pastoreo extensivo y Siega sostenible)</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lumMod val="60000"/>
                        <a:lumOff val="40000"/>
                      </a:schemeClr>
                    </a:solidFill>
                  </a:tcPr>
                </a:tc>
                <a:tc>
                  <a:txBody>
                    <a:bodyPr/>
                    <a:lstStyle/>
                    <a:p>
                      <a:pPr algn="r" fontAlgn="ctr"/>
                      <a:r>
                        <a:rPr lang="es-ES" sz="800" b="1" u="none" strike="noStrike" dirty="0">
                          <a:solidFill>
                            <a:schemeClr val="tx1"/>
                          </a:solidFill>
                          <a:effectLst/>
                        </a:rPr>
                        <a:t>1.074.801,78</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lumMod val="60000"/>
                        <a:lumOff val="40000"/>
                      </a:schemeClr>
                    </a:solidFill>
                  </a:tcPr>
                </a:tc>
                <a:tc>
                  <a:txBody>
                    <a:bodyPr/>
                    <a:lstStyle/>
                    <a:p>
                      <a:pPr algn="r" fontAlgn="ctr"/>
                      <a:r>
                        <a:rPr lang="es-ES" sz="800" b="1" u="none" strike="noStrike" dirty="0">
                          <a:solidFill>
                            <a:schemeClr val="tx1"/>
                          </a:solidFill>
                          <a:effectLst/>
                        </a:rPr>
                        <a:t>402.179,45</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lumMod val="60000"/>
                        <a:lumOff val="40000"/>
                      </a:schemeClr>
                    </a:solidFill>
                  </a:tcPr>
                </a:tc>
                <a:tc>
                  <a:txBody>
                    <a:bodyPr/>
                    <a:lstStyle/>
                    <a:p>
                      <a:pPr algn="r" fontAlgn="ctr"/>
                      <a:r>
                        <a:rPr lang="es-ES" sz="800" b="1" u="none" strike="noStrike" dirty="0">
                          <a:solidFill>
                            <a:schemeClr val="tx1"/>
                          </a:solidFill>
                          <a:effectLst/>
                        </a:rPr>
                        <a:t>224.250,49</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lumMod val="60000"/>
                        <a:lumOff val="40000"/>
                      </a:schemeClr>
                    </a:solidFill>
                  </a:tcPr>
                </a:tc>
                <a:tc>
                  <a:txBody>
                    <a:bodyPr/>
                    <a:lstStyle/>
                    <a:p>
                      <a:pPr algn="r" fontAlgn="ctr"/>
                      <a:r>
                        <a:rPr lang="es-ES" sz="800" b="1" u="none" strike="noStrike" dirty="0">
                          <a:solidFill>
                            <a:schemeClr val="tx1"/>
                          </a:solidFill>
                          <a:effectLst/>
                        </a:rPr>
                        <a:t>37.669,72</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lumMod val="60000"/>
                        <a:lumOff val="40000"/>
                      </a:schemeClr>
                    </a:solidFill>
                  </a:tcPr>
                </a:tc>
                <a:tc>
                  <a:txBody>
                    <a:bodyPr/>
                    <a:lstStyle/>
                    <a:p>
                      <a:pPr algn="r" fontAlgn="ctr"/>
                      <a:r>
                        <a:rPr lang="es-ES" sz="800" b="1" u="none" strike="noStrike" dirty="0">
                          <a:solidFill>
                            <a:schemeClr val="tx1"/>
                          </a:solidFill>
                          <a:effectLst/>
                        </a:rPr>
                        <a:t>158.233,29</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lumMod val="60000"/>
                        <a:lumOff val="40000"/>
                      </a:schemeClr>
                    </a:solidFill>
                  </a:tcPr>
                </a:tc>
                <a:tc>
                  <a:txBody>
                    <a:bodyPr/>
                    <a:lstStyle/>
                    <a:p>
                      <a:pPr algn="r" fontAlgn="ctr"/>
                      <a:r>
                        <a:rPr lang="es-ES" sz="800" b="1" u="none" strike="noStrike" dirty="0">
                          <a:solidFill>
                            <a:schemeClr val="tx1"/>
                          </a:solidFill>
                          <a:effectLst/>
                        </a:rPr>
                        <a:t>690.799,24</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lumMod val="60000"/>
                        <a:lumOff val="40000"/>
                      </a:schemeClr>
                    </a:solidFill>
                  </a:tcPr>
                </a:tc>
                <a:tc>
                  <a:txBody>
                    <a:bodyPr/>
                    <a:lstStyle/>
                    <a:p>
                      <a:pPr algn="r" fontAlgn="ctr"/>
                      <a:r>
                        <a:rPr lang="es-ES" sz="900" b="1" u="none" strike="noStrike" dirty="0">
                          <a:solidFill>
                            <a:schemeClr val="tx1"/>
                          </a:solidFill>
                          <a:effectLst/>
                          <a:highlight>
                            <a:srgbClr val="FFFF00"/>
                          </a:highlight>
                        </a:rPr>
                        <a:t>1.495.613,26</a:t>
                      </a:r>
                      <a:endParaRPr lang="es-ES" sz="900" b="1" i="0" u="none" strike="noStrike" dirty="0">
                        <a:solidFill>
                          <a:schemeClr val="tx1"/>
                        </a:solidFill>
                        <a:effectLst/>
                        <a:highlight>
                          <a:srgbClr val="FFFF00"/>
                        </a:highlight>
                        <a:latin typeface="Aptos Narrow" panose="020B0004020202020204" pitchFamily="34" charset="0"/>
                      </a:endParaRPr>
                    </a:p>
                  </a:txBody>
                  <a:tcPr marL="4033" marR="4033" marT="4033" marB="0" anchor="ctr">
                    <a:solidFill>
                      <a:schemeClr val="accent2">
                        <a:lumMod val="60000"/>
                        <a:lumOff val="40000"/>
                      </a:schemeClr>
                    </a:solidFill>
                  </a:tcPr>
                </a:tc>
                <a:tc>
                  <a:txBody>
                    <a:bodyPr/>
                    <a:lstStyle/>
                    <a:p>
                      <a:pPr algn="r" fontAlgn="ctr"/>
                      <a:r>
                        <a:rPr lang="es-ES" sz="800" b="1" u="none" strike="noStrike" dirty="0">
                          <a:solidFill>
                            <a:schemeClr val="tx1"/>
                          </a:solidFill>
                          <a:effectLst/>
                        </a:rPr>
                        <a:t>202.149,92</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lumMod val="60000"/>
                        <a:lumOff val="40000"/>
                      </a:schemeClr>
                    </a:solidFill>
                  </a:tcPr>
                </a:tc>
                <a:tc>
                  <a:txBody>
                    <a:bodyPr/>
                    <a:lstStyle/>
                    <a:p>
                      <a:pPr algn="r" fontAlgn="ctr"/>
                      <a:r>
                        <a:rPr lang="es-ES" sz="800" b="1" u="none" strike="noStrike" dirty="0">
                          <a:solidFill>
                            <a:schemeClr val="tx1"/>
                          </a:solidFill>
                          <a:effectLst/>
                        </a:rPr>
                        <a:t>1.849.134,29</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lumMod val="60000"/>
                        <a:lumOff val="40000"/>
                      </a:schemeClr>
                    </a:solidFill>
                  </a:tcPr>
                </a:tc>
                <a:tc>
                  <a:txBody>
                    <a:bodyPr/>
                    <a:lstStyle/>
                    <a:p>
                      <a:pPr algn="r" fontAlgn="ctr"/>
                      <a:r>
                        <a:rPr lang="es-ES" sz="800" b="1" u="none" strike="noStrike" dirty="0">
                          <a:solidFill>
                            <a:schemeClr val="tx1"/>
                          </a:solidFill>
                          <a:effectLst/>
                        </a:rPr>
                        <a:t>257.339,99</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lumMod val="60000"/>
                        <a:lumOff val="40000"/>
                      </a:schemeClr>
                    </a:solidFill>
                  </a:tcPr>
                </a:tc>
                <a:tc>
                  <a:txBody>
                    <a:bodyPr/>
                    <a:lstStyle/>
                    <a:p>
                      <a:pPr algn="r" fontAlgn="ctr"/>
                      <a:r>
                        <a:rPr lang="es-ES" sz="800" b="1" u="none" strike="noStrike" dirty="0">
                          <a:solidFill>
                            <a:schemeClr val="tx1"/>
                          </a:solidFill>
                          <a:effectLst/>
                        </a:rPr>
                        <a:t>101.264,15</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lumMod val="60000"/>
                        <a:lumOff val="40000"/>
                      </a:schemeClr>
                    </a:solidFill>
                  </a:tcPr>
                </a:tc>
                <a:tc>
                  <a:txBody>
                    <a:bodyPr/>
                    <a:lstStyle/>
                    <a:p>
                      <a:pPr algn="r" fontAlgn="ctr"/>
                      <a:r>
                        <a:rPr lang="es-ES" sz="800" b="1" u="none" strike="noStrike" dirty="0">
                          <a:solidFill>
                            <a:schemeClr val="tx1"/>
                          </a:solidFill>
                          <a:effectLst/>
                        </a:rPr>
                        <a:t>2.556,83</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lumMod val="60000"/>
                        <a:lumOff val="40000"/>
                      </a:schemeClr>
                    </a:solidFill>
                  </a:tcPr>
                </a:tc>
                <a:tc>
                  <a:txBody>
                    <a:bodyPr/>
                    <a:lstStyle/>
                    <a:p>
                      <a:pPr algn="r" fontAlgn="ctr"/>
                      <a:r>
                        <a:rPr lang="es-ES" sz="800" b="1" u="none" strike="noStrike" dirty="0">
                          <a:solidFill>
                            <a:schemeClr val="tx1"/>
                          </a:solidFill>
                          <a:effectLst/>
                        </a:rPr>
                        <a:t>118.903,82</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lumMod val="60000"/>
                        <a:lumOff val="40000"/>
                      </a:schemeClr>
                    </a:solidFill>
                  </a:tcPr>
                </a:tc>
                <a:tc>
                  <a:txBody>
                    <a:bodyPr/>
                    <a:lstStyle/>
                    <a:p>
                      <a:pPr algn="r" fontAlgn="ctr"/>
                      <a:r>
                        <a:rPr lang="es-ES" sz="800" b="1" u="none" strike="noStrike">
                          <a:solidFill>
                            <a:schemeClr val="tx1"/>
                          </a:solidFill>
                          <a:effectLst/>
                        </a:rPr>
                        <a:t>84.269,62</a:t>
                      </a:r>
                      <a:endParaRPr lang="es-ES" sz="800" b="1" i="0" u="none" strike="noStrike">
                        <a:solidFill>
                          <a:schemeClr val="tx1"/>
                        </a:solidFill>
                        <a:effectLst/>
                        <a:latin typeface="Aptos Narrow" panose="020B0004020202020204" pitchFamily="34" charset="0"/>
                      </a:endParaRPr>
                    </a:p>
                  </a:txBody>
                  <a:tcPr marL="4033" marR="4033" marT="4033" marB="0" anchor="ctr">
                    <a:solidFill>
                      <a:schemeClr val="accent2">
                        <a:lumMod val="60000"/>
                        <a:lumOff val="40000"/>
                      </a:schemeClr>
                    </a:solidFill>
                  </a:tcPr>
                </a:tc>
                <a:tc>
                  <a:txBody>
                    <a:bodyPr/>
                    <a:lstStyle/>
                    <a:p>
                      <a:pPr algn="r" fontAlgn="ctr"/>
                      <a:r>
                        <a:rPr lang="es-ES" sz="800" b="1" u="none" strike="noStrike">
                          <a:solidFill>
                            <a:schemeClr val="tx1"/>
                          </a:solidFill>
                          <a:effectLst/>
                        </a:rPr>
                        <a:t>58.058,18</a:t>
                      </a:r>
                      <a:endParaRPr lang="es-ES" sz="800" b="1" i="0" u="none" strike="noStrike">
                        <a:solidFill>
                          <a:schemeClr val="tx1"/>
                        </a:solidFill>
                        <a:effectLst/>
                        <a:latin typeface="Aptos Narrow" panose="020B0004020202020204" pitchFamily="34" charset="0"/>
                      </a:endParaRPr>
                    </a:p>
                  </a:txBody>
                  <a:tcPr marL="4033" marR="4033" marT="4033" marB="0" anchor="ctr">
                    <a:solidFill>
                      <a:schemeClr val="accent2">
                        <a:lumMod val="60000"/>
                        <a:lumOff val="40000"/>
                      </a:schemeClr>
                    </a:solidFill>
                  </a:tcPr>
                </a:tc>
                <a:tc>
                  <a:txBody>
                    <a:bodyPr/>
                    <a:lstStyle/>
                    <a:p>
                      <a:pPr algn="r" fontAlgn="ctr"/>
                      <a:r>
                        <a:rPr lang="es-ES" sz="800" b="1" u="none" strike="noStrike" dirty="0">
                          <a:solidFill>
                            <a:schemeClr val="tx1"/>
                          </a:solidFill>
                          <a:effectLst/>
                        </a:rPr>
                        <a:t>69.936,86</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lumMod val="60000"/>
                        <a:lumOff val="40000"/>
                      </a:schemeClr>
                    </a:solidFill>
                  </a:tcPr>
                </a:tc>
                <a:tc>
                  <a:txBody>
                    <a:bodyPr/>
                    <a:lstStyle/>
                    <a:p>
                      <a:pPr algn="r" fontAlgn="ctr"/>
                      <a:r>
                        <a:rPr lang="es-ES" sz="800" b="1" u="none" strike="noStrike" dirty="0">
                          <a:solidFill>
                            <a:schemeClr val="tx1"/>
                          </a:solidFill>
                          <a:effectLst/>
                        </a:rPr>
                        <a:t>6.827.160,89</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lumMod val="60000"/>
                        <a:lumOff val="40000"/>
                      </a:schemeClr>
                    </a:solidFill>
                  </a:tcPr>
                </a:tc>
                <a:extLst>
                  <a:ext uri="{0D108BD9-81ED-4DB2-BD59-A6C34878D82A}">
                    <a16:rowId xmlns:a16="http://schemas.microsoft.com/office/drawing/2014/main" val="1117094957"/>
                  </a:ext>
                </a:extLst>
              </a:tr>
              <a:tr h="249521">
                <a:tc>
                  <a:txBody>
                    <a:bodyPr/>
                    <a:lstStyle/>
                    <a:p>
                      <a:pPr algn="l" fontAlgn="ctr"/>
                      <a:r>
                        <a:rPr lang="es-ES" sz="800" u="none" strike="noStrike">
                          <a:effectLst/>
                        </a:rPr>
                        <a:t>Agricultura de carbono y agroecología: Rotaciones y siembra directa en tierras de cultivo de secano</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612.795,92</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521.258,76</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dirty="0">
                          <a:effectLst/>
                        </a:rPr>
                        <a:t>0</a:t>
                      </a:r>
                      <a:endParaRPr lang="es-ES" sz="800" b="0"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31.157,86</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149,37</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1.035.782,21</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1.938.075,41</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168.953,01</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dirty="0">
                          <a:effectLst/>
                        </a:rPr>
                        <a:t>224.859,30</a:t>
                      </a:r>
                      <a:endParaRPr lang="es-ES" sz="800" b="0"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8,05</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49.463,71</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14.013,62</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65.601,08</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3.036,65</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35.768,26</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10.587,69</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4.711.510,90</a:t>
                      </a:r>
                      <a:endParaRPr lang="es-ES" sz="800" b="0" i="0" u="none" strike="noStrike">
                        <a:solidFill>
                          <a:srgbClr val="000000"/>
                        </a:solidFill>
                        <a:effectLst/>
                        <a:latin typeface="Aptos Narrow" panose="020B0004020202020204" pitchFamily="34" charset="0"/>
                      </a:endParaRPr>
                    </a:p>
                  </a:txBody>
                  <a:tcPr marL="4033" marR="4033" marT="4033" marB="0" anchor="ctr"/>
                </a:tc>
                <a:extLst>
                  <a:ext uri="{0D108BD9-81ED-4DB2-BD59-A6C34878D82A}">
                    <a16:rowId xmlns:a16="http://schemas.microsoft.com/office/drawing/2014/main" val="2831591855"/>
                  </a:ext>
                </a:extLst>
              </a:tr>
              <a:tr h="372252">
                <a:tc>
                  <a:txBody>
                    <a:bodyPr/>
                    <a:lstStyle/>
                    <a:p>
                      <a:pPr algn="l" fontAlgn="ctr"/>
                      <a:r>
                        <a:rPr lang="es-ES" sz="800" u="none" strike="noStrike" dirty="0">
                          <a:effectLst/>
                        </a:rPr>
                        <a:t>Agricultura de carbono y agroecología: Rotaciones y siembra directa en tierras de cultivo de secano húmedo</a:t>
                      </a:r>
                      <a:endParaRPr lang="es-ES" sz="800" b="0"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148.925,70</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44.449,89</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7.315,71</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dirty="0">
                          <a:effectLst/>
                        </a:rPr>
                        <a:t>0</a:t>
                      </a:r>
                      <a:endParaRPr lang="es-ES" sz="800" b="0"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4.299,88</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35.857,15</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100.013,06</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99.599,33</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6.970,91</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dirty="0">
                          <a:effectLst/>
                        </a:rPr>
                        <a:t>66.888,30</a:t>
                      </a:r>
                      <a:endParaRPr lang="es-ES" sz="800" b="0"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0</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0</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96.846,68</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43.870,65</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658,88</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81,31</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655.777,45</a:t>
                      </a:r>
                      <a:endParaRPr lang="es-ES" sz="800" b="0" i="0" u="none" strike="noStrike">
                        <a:solidFill>
                          <a:srgbClr val="000000"/>
                        </a:solidFill>
                        <a:effectLst/>
                        <a:latin typeface="Aptos Narrow" panose="020B0004020202020204" pitchFamily="34" charset="0"/>
                      </a:endParaRPr>
                    </a:p>
                  </a:txBody>
                  <a:tcPr marL="4033" marR="4033" marT="4033" marB="0" anchor="ctr"/>
                </a:tc>
                <a:extLst>
                  <a:ext uri="{0D108BD9-81ED-4DB2-BD59-A6C34878D82A}">
                    <a16:rowId xmlns:a16="http://schemas.microsoft.com/office/drawing/2014/main" val="3253692989"/>
                  </a:ext>
                </a:extLst>
              </a:tr>
              <a:tr h="249521">
                <a:tc>
                  <a:txBody>
                    <a:bodyPr/>
                    <a:lstStyle/>
                    <a:p>
                      <a:pPr algn="l" fontAlgn="ctr"/>
                      <a:r>
                        <a:rPr lang="es-ES" sz="800" u="none" strike="noStrike">
                          <a:effectLst/>
                        </a:rPr>
                        <a:t>Agricultura de carbono y agroecología: Rotaciones y siembra directa en tierras de cultivo de regadío</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188.598,99</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299.217,97</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2,11</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dirty="0">
                          <a:effectLst/>
                        </a:rPr>
                        <a:t>2.965,63</a:t>
                      </a:r>
                      <a:endParaRPr lang="es-ES" sz="800" b="0"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372,12</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200.293,05</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390.715,34</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102.967,99</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95.641,20</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dirty="0">
                          <a:effectLst/>
                        </a:rPr>
                        <a:t>2.067,13</a:t>
                      </a:r>
                      <a:endParaRPr lang="es-ES" sz="800" b="0"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11.751,59</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1.054,76</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67.691,42</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8.915,24</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15.390,78</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dirty="0">
                          <a:effectLst/>
                        </a:rPr>
                        <a:t>2.340,78</a:t>
                      </a:r>
                      <a:endParaRPr lang="es-ES" sz="800" b="0"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1.389.986,10</a:t>
                      </a:r>
                      <a:endParaRPr lang="es-ES" sz="800" b="0" i="0" u="none" strike="noStrike">
                        <a:solidFill>
                          <a:srgbClr val="000000"/>
                        </a:solidFill>
                        <a:effectLst/>
                        <a:latin typeface="Aptos Narrow" panose="020B0004020202020204" pitchFamily="34" charset="0"/>
                      </a:endParaRPr>
                    </a:p>
                  </a:txBody>
                  <a:tcPr marL="4033" marR="4033" marT="4033" marB="0" anchor="ctr"/>
                </a:tc>
                <a:extLst>
                  <a:ext uri="{0D108BD9-81ED-4DB2-BD59-A6C34878D82A}">
                    <a16:rowId xmlns:a16="http://schemas.microsoft.com/office/drawing/2014/main" val="2155231817"/>
                  </a:ext>
                </a:extLst>
              </a:tr>
              <a:tr h="249521">
                <a:tc>
                  <a:txBody>
                    <a:bodyPr/>
                    <a:lstStyle/>
                    <a:p>
                      <a:pPr algn="r" fontAlgn="ctr"/>
                      <a:r>
                        <a:rPr lang="es-ES" sz="800" b="1" u="none" strike="noStrike" dirty="0">
                          <a:solidFill>
                            <a:schemeClr val="tx1"/>
                          </a:solidFill>
                          <a:effectLst/>
                        </a:rPr>
                        <a:t>Agricultura de carbono y agroecología EN TIERRAS DE CULTIVO (Rotaciones y Siembra directa)</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rPr>
                        <a:t>950.320,61</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rPr>
                        <a:t>864.926,62</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rPr>
                        <a:t>7.317,82</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rPr>
                        <a:t>34.123,49</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rPr>
                        <a:t>4.821,37</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rPr>
                        <a:t>1.271.932,41</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highlight>
                            <a:srgbClr val="FFFF00"/>
                          </a:highlight>
                        </a:rPr>
                        <a:t>2.428.803,81</a:t>
                      </a:r>
                      <a:endParaRPr lang="es-ES" sz="800" b="1" i="0" u="none" strike="noStrike" dirty="0">
                        <a:solidFill>
                          <a:schemeClr val="tx1"/>
                        </a:solidFill>
                        <a:effectLst/>
                        <a:highlight>
                          <a:srgbClr val="FFFF00"/>
                        </a:highligh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rPr>
                        <a:t>371.520,33</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rPr>
                        <a:t>327.471,41</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rPr>
                        <a:t>68.963,48</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rPr>
                        <a:t>61.215,30</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a:solidFill>
                            <a:schemeClr val="tx1"/>
                          </a:solidFill>
                          <a:effectLst/>
                        </a:rPr>
                        <a:t>15.068,38</a:t>
                      </a:r>
                      <a:endParaRPr lang="es-ES" sz="800" b="1" i="0" u="none" strike="noStrike">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rPr>
                        <a:t>230.139,18</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rPr>
                        <a:t>55.822,54</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rPr>
                        <a:t>51.817,92</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rPr>
                        <a:t>13.009,78</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rPr>
                        <a:t>6.757.274,45</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extLst>
                  <a:ext uri="{0D108BD9-81ED-4DB2-BD59-A6C34878D82A}">
                    <a16:rowId xmlns:a16="http://schemas.microsoft.com/office/drawing/2014/main" val="1959690010"/>
                  </a:ext>
                </a:extLst>
              </a:tr>
              <a:tr h="372252">
                <a:tc>
                  <a:txBody>
                    <a:bodyPr/>
                    <a:lstStyle/>
                    <a:p>
                      <a:pPr algn="l" fontAlgn="ctr"/>
                      <a:r>
                        <a:rPr lang="es-ES" sz="800" b="1" u="none" strike="noStrike">
                          <a:effectLst/>
                        </a:rPr>
                        <a:t>Agricultura de carbono: Cubiertas vegetales y cubiertas inertes en cultivos leñosos en terrenos llanos</a:t>
                      </a:r>
                      <a:endParaRPr lang="es-ES" sz="800" b="1"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effectLst/>
                        </a:rPr>
                        <a:t>264.279,78</a:t>
                      </a:r>
                      <a:endParaRPr lang="es-ES" sz="800" b="1"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effectLst/>
                        </a:rPr>
                        <a:t>52.803,11</a:t>
                      </a:r>
                      <a:endParaRPr lang="es-ES" sz="800" b="1"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effectLst/>
                        </a:rPr>
                        <a:t>93,11</a:t>
                      </a:r>
                      <a:endParaRPr lang="es-ES" sz="800" b="1"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effectLst/>
                        </a:rPr>
                        <a:t>5.807,26</a:t>
                      </a:r>
                      <a:endParaRPr lang="es-ES" sz="800" b="1"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effectLst/>
                        </a:rPr>
                        <a:t>11,59</a:t>
                      </a:r>
                      <a:endParaRPr lang="es-ES" sz="800" b="1"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effectLst/>
                        </a:rPr>
                        <a:t>105.713,15</a:t>
                      </a:r>
                      <a:endParaRPr lang="es-ES" sz="800" b="1"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effectLst/>
                        </a:rPr>
                        <a:t>18.372,01</a:t>
                      </a:r>
                      <a:endParaRPr lang="es-ES" sz="800" b="1"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a:effectLst/>
                        </a:rPr>
                        <a:t>54.002,05</a:t>
                      </a:r>
                      <a:endParaRPr lang="es-ES" sz="800" b="1"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effectLst/>
                        </a:rPr>
                        <a:t>95.326,75</a:t>
                      </a:r>
                      <a:endParaRPr lang="es-ES" sz="800" b="1"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effectLst/>
                        </a:rPr>
                        <a:t>308,73</a:t>
                      </a:r>
                      <a:endParaRPr lang="es-ES" sz="800" b="1"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effectLst/>
                        </a:rPr>
                        <a:t>2.873,27</a:t>
                      </a:r>
                      <a:endParaRPr lang="es-ES" sz="800" b="1"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effectLst/>
                        </a:rPr>
                        <a:t>25.351,71</a:t>
                      </a:r>
                      <a:endParaRPr lang="es-ES" sz="800" b="1"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effectLst/>
                        </a:rPr>
                        <a:t>8.637,11</a:t>
                      </a:r>
                      <a:endParaRPr lang="es-ES" sz="800" b="1"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effectLst/>
                        </a:rPr>
                        <a:t>195,78</a:t>
                      </a:r>
                      <a:endParaRPr lang="es-ES" sz="800" b="1"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effectLst/>
                        </a:rPr>
                        <a:t>5.660,54</a:t>
                      </a:r>
                      <a:endParaRPr lang="es-ES" sz="800" b="1"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effectLst/>
                        </a:rPr>
                        <a:t>55.950,65</a:t>
                      </a:r>
                      <a:endParaRPr lang="es-ES" sz="800" b="1"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effectLst/>
                        </a:rPr>
                        <a:t>695.386,60</a:t>
                      </a:r>
                      <a:endParaRPr lang="es-ES" sz="800" b="1" i="0" u="none" strike="noStrike" dirty="0">
                        <a:solidFill>
                          <a:srgbClr val="000000"/>
                        </a:solidFill>
                        <a:effectLst/>
                        <a:latin typeface="Aptos Narrow" panose="020B0004020202020204" pitchFamily="34" charset="0"/>
                      </a:endParaRPr>
                    </a:p>
                  </a:txBody>
                  <a:tcPr marL="4033" marR="4033" marT="4033" marB="0" anchor="ctr"/>
                </a:tc>
                <a:extLst>
                  <a:ext uri="{0D108BD9-81ED-4DB2-BD59-A6C34878D82A}">
                    <a16:rowId xmlns:a16="http://schemas.microsoft.com/office/drawing/2014/main" val="2637768157"/>
                  </a:ext>
                </a:extLst>
              </a:tr>
              <a:tr h="372252">
                <a:tc>
                  <a:txBody>
                    <a:bodyPr/>
                    <a:lstStyle/>
                    <a:p>
                      <a:pPr algn="l" fontAlgn="ctr"/>
                      <a:r>
                        <a:rPr lang="es-ES" sz="800" u="none" strike="noStrike">
                          <a:effectLst/>
                        </a:rPr>
                        <a:t>Agricultura de carbono: Cubiertas vegetales y cubiertas inertes en cultivos leñosos en terrenos de pendiente media</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336.387,16</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29.450,51</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74,31</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2.634,29</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12,42</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dirty="0">
                          <a:effectLst/>
                        </a:rPr>
                        <a:t>61.862,92</a:t>
                      </a:r>
                      <a:endParaRPr lang="es-ES" sz="800" b="0"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8.186,16</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dirty="0">
                          <a:effectLst/>
                        </a:rPr>
                        <a:t>30.874,13</a:t>
                      </a:r>
                      <a:endParaRPr lang="es-ES" sz="800" b="0"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dirty="0">
                          <a:effectLst/>
                        </a:rPr>
                        <a:t>51.750,89</a:t>
                      </a:r>
                      <a:endParaRPr lang="es-ES" sz="800" b="0"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795,01</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dirty="0">
                          <a:effectLst/>
                        </a:rPr>
                        <a:t>3.129,52</a:t>
                      </a:r>
                      <a:endParaRPr lang="es-ES" sz="800" b="0"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17.049,92</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3.643,67</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382,22</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2.235,99</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25.212,42</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573.681,54</a:t>
                      </a:r>
                      <a:endParaRPr lang="es-ES" sz="800" b="0" i="0" u="none" strike="noStrike">
                        <a:solidFill>
                          <a:srgbClr val="000000"/>
                        </a:solidFill>
                        <a:effectLst/>
                        <a:latin typeface="Aptos Narrow" panose="020B0004020202020204" pitchFamily="34" charset="0"/>
                      </a:endParaRPr>
                    </a:p>
                  </a:txBody>
                  <a:tcPr marL="4033" marR="4033" marT="4033" marB="0" anchor="ctr"/>
                </a:tc>
                <a:extLst>
                  <a:ext uri="{0D108BD9-81ED-4DB2-BD59-A6C34878D82A}">
                    <a16:rowId xmlns:a16="http://schemas.microsoft.com/office/drawing/2014/main" val="693549672"/>
                  </a:ext>
                </a:extLst>
              </a:tr>
              <a:tr h="372252">
                <a:tc>
                  <a:txBody>
                    <a:bodyPr/>
                    <a:lstStyle/>
                    <a:p>
                      <a:pPr algn="l" fontAlgn="ctr"/>
                      <a:r>
                        <a:rPr lang="es-ES" sz="800" u="none" strike="noStrike">
                          <a:effectLst/>
                        </a:rPr>
                        <a:t>Agricultura de carbono: Cubiertas vegetales y cubiertas inertes en cultivos leñosos en terrenos de elevada pendiente y bancales</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881.273,47</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23.371,86</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364,12</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3.354,98</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104,05</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dirty="0">
                          <a:effectLst/>
                        </a:rPr>
                        <a:t>45.675,22</a:t>
                      </a:r>
                      <a:endParaRPr lang="es-ES" sz="800" b="0"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4.831,30</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32.866,35</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41.549,18</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2.670,86</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1.948,89</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dirty="0">
                          <a:effectLst/>
                        </a:rPr>
                        <a:t>10.195,86</a:t>
                      </a:r>
                      <a:endParaRPr lang="es-ES" sz="800" b="0"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2.255,79</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2.102,15</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1.599,48</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17.100,63</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1.071.264,19</a:t>
                      </a:r>
                      <a:endParaRPr lang="es-ES" sz="800" b="0" i="0" u="none" strike="noStrike">
                        <a:solidFill>
                          <a:srgbClr val="000000"/>
                        </a:solidFill>
                        <a:effectLst/>
                        <a:latin typeface="Aptos Narrow" panose="020B0004020202020204" pitchFamily="34" charset="0"/>
                      </a:endParaRPr>
                    </a:p>
                  </a:txBody>
                  <a:tcPr marL="4033" marR="4033" marT="4033" marB="0" anchor="ctr"/>
                </a:tc>
                <a:extLst>
                  <a:ext uri="{0D108BD9-81ED-4DB2-BD59-A6C34878D82A}">
                    <a16:rowId xmlns:a16="http://schemas.microsoft.com/office/drawing/2014/main" val="4102893567"/>
                  </a:ext>
                </a:extLst>
              </a:tr>
              <a:tr h="249521">
                <a:tc>
                  <a:txBody>
                    <a:bodyPr/>
                    <a:lstStyle/>
                    <a:p>
                      <a:pPr algn="r" fontAlgn="ctr"/>
                      <a:r>
                        <a:rPr lang="es-ES" sz="800" b="1" u="none" strike="noStrike" dirty="0">
                          <a:solidFill>
                            <a:schemeClr val="tx1"/>
                          </a:solidFill>
                          <a:effectLst/>
                        </a:rPr>
                        <a:t>Agricultura de carbono EN CULTIVOS LEÑOSOS </a:t>
                      </a:r>
                      <a:br>
                        <a:rPr lang="es-ES" sz="800" b="1" u="none" strike="noStrike" dirty="0">
                          <a:solidFill>
                            <a:schemeClr val="tx1"/>
                          </a:solidFill>
                          <a:effectLst/>
                        </a:rPr>
                      </a:br>
                      <a:r>
                        <a:rPr lang="es-ES" sz="800" b="1" u="none" strike="noStrike" dirty="0">
                          <a:solidFill>
                            <a:schemeClr val="tx1"/>
                          </a:solidFill>
                          <a:effectLst/>
                        </a:rPr>
                        <a:t>(Cubiertas vegetales y Cubiertas inertes)</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rPr>
                        <a:t>1.481.940,41</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rPr>
                        <a:t>105.625,48</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rPr>
                        <a:t>531,54</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rPr>
                        <a:t>11.796,53</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rPr>
                        <a:t>128,06</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rPr>
                        <a:t>213.251,29</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highlight>
                            <a:srgbClr val="FFFF00"/>
                          </a:highlight>
                        </a:rPr>
                        <a:t>31.389,47</a:t>
                      </a:r>
                      <a:endParaRPr lang="es-ES" sz="800" b="1" i="0" u="none" strike="noStrike" dirty="0">
                        <a:solidFill>
                          <a:schemeClr val="tx1"/>
                        </a:solidFill>
                        <a:effectLst/>
                        <a:highlight>
                          <a:srgbClr val="FFFF00"/>
                        </a:highligh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rPr>
                        <a:t>117.742,53</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rPr>
                        <a:t>188.626,82</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a:solidFill>
                            <a:schemeClr val="tx1"/>
                          </a:solidFill>
                          <a:effectLst/>
                        </a:rPr>
                        <a:t>3.774,60</a:t>
                      </a:r>
                      <a:endParaRPr lang="es-ES" sz="800" b="1" i="0" u="none" strike="noStrike">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a:solidFill>
                            <a:schemeClr val="tx1"/>
                          </a:solidFill>
                          <a:effectLst/>
                        </a:rPr>
                        <a:t>7.951,68</a:t>
                      </a:r>
                      <a:endParaRPr lang="es-ES" sz="800" b="1" i="0" u="none" strike="noStrike">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rPr>
                        <a:t>52.597,49</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a:solidFill>
                            <a:schemeClr val="tx1"/>
                          </a:solidFill>
                          <a:effectLst/>
                        </a:rPr>
                        <a:t>14.536,57</a:t>
                      </a:r>
                      <a:endParaRPr lang="es-ES" sz="800" b="1" i="0" u="none" strike="noStrike">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a:solidFill>
                            <a:schemeClr val="tx1"/>
                          </a:solidFill>
                          <a:effectLst/>
                        </a:rPr>
                        <a:t>2.680,15</a:t>
                      </a:r>
                      <a:endParaRPr lang="es-ES" sz="800" b="1" i="0" u="none" strike="noStrike">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a:solidFill>
                            <a:schemeClr val="tx1"/>
                          </a:solidFill>
                          <a:effectLst/>
                        </a:rPr>
                        <a:t>9.496,01</a:t>
                      </a:r>
                      <a:endParaRPr lang="es-ES" sz="800" b="1" i="0" u="none" strike="noStrike">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rPr>
                        <a:t>98.263,70</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rPr>
                        <a:t>2.340.332,33</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extLst>
                  <a:ext uri="{0D108BD9-81ED-4DB2-BD59-A6C34878D82A}">
                    <a16:rowId xmlns:a16="http://schemas.microsoft.com/office/drawing/2014/main" val="1809726926"/>
                  </a:ext>
                </a:extLst>
              </a:tr>
              <a:tr h="372252">
                <a:tc>
                  <a:txBody>
                    <a:bodyPr/>
                    <a:lstStyle/>
                    <a:p>
                      <a:pPr algn="l" fontAlgn="ctr"/>
                      <a:r>
                        <a:rPr lang="es-ES" sz="800" u="none" strike="noStrike" dirty="0">
                          <a:effectLst/>
                        </a:rPr>
                        <a:t>Agroecología: Espacios de biodiversidad en tierras de cultivo, cultivos bajo agua y cultivos permanentes</a:t>
                      </a:r>
                      <a:endParaRPr lang="es-ES" sz="800" b="0"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dirty="0">
                          <a:effectLst/>
                        </a:rPr>
                        <a:t>196.666,83</a:t>
                      </a:r>
                      <a:endParaRPr lang="es-ES" sz="800" b="0"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dirty="0">
                          <a:effectLst/>
                        </a:rPr>
                        <a:t>512.022,50</a:t>
                      </a:r>
                      <a:endParaRPr lang="es-ES" sz="800" b="0"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dirty="0">
                          <a:effectLst/>
                        </a:rPr>
                        <a:t>28,06</a:t>
                      </a:r>
                      <a:endParaRPr lang="es-ES" sz="800" b="0"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dirty="0">
                          <a:effectLst/>
                        </a:rPr>
                        <a:t>7.409,18</a:t>
                      </a:r>
                      <a:endParaRPr lang="es-ES" sz="800" b="0"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dirty="0">
                          <a:effectLst/>
                        </a:rPr>
                        <a:t>115,83</a:t>
                      </a:r>
                      <a:endParaRPr lang="es-ES" sz="800" b="0"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dirty="0">
                          <a:effectLst/>
                        </a:rPr>
                        <a:t>1.223.502,10</a:t>
                      </a:r>
                      <a:endParaRPr lang="es-ES" sz="800" b="0"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dirty="0">
                          <a:effectLst/>
                        </a:rPr>
                        <a:t>728.090,16</a:t>
                      </a:r>
                      <a:endParaRPr lang="es-ES" sz="800" b="0"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dirty="0">
                          <a:effectLst/>
                        </a:rPr>
                        <a:t>38.352,57</a:t>
                      </a:r>
                      <a:endParaRPr lang="es-ES" sz="800" b="0"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dirty="0">
                          <a:effectLst/>
                        </a:rPr>
                        <a:t>184.955,45</a:t>
                      </a:r>
                      <a:endParaRPr lang="es-ES" sz="800" b="0"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dirty="0">
                          <a:effectLst/>
                        </a:rPr>
                        <a:t>1.090,82</a:t>
                      </a:r>
                      <a:endParaRPr lang="es-ES" sz="800" b="0"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dirty="0">
                          <a:effectLst/>
                        </a:rPr>
                        <a:t>62.749,58</a:t>
                      </a:r>
                      <a:endParaRPr lang="es-ES" sz="800" b="0"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dirty="0">
                          <a:effectLst/>
                        </a:rPr>
                        <a:t>95.118,33</a:t>
                      </a:r>
                      <a:endParaRPr lang="es-ES" sz="800" b="0"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dirty="0">
                          <a:effectLst/>
                        </a:rPr>
                        <a:t>29.364,26</a:t>
                      </a:r>
                      <a:endParaRPr lang="es-ES" sz="800" b="0"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dirty="0">
                          <a:effectLst/>
                        </a:rPr>
                        <a:t>126,53</a:t>
                      </a:r>
                      <a:endParaRPr lang="es-ES" sz="800" b="0"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dirty="0">
                          <a:effectLst/>
                        </a:rPr>
                        <a:t>21.219,55</a:t>
                      </a:r>
                      <a:endParaRPr lang="es-ES" sz="800" b="0"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dirty="0">
                          <a:effectLst/>
                        </a:rPr>
                        <a:t>95.306,36</a:t>
                      </a:r>
                      <a:endParaRPr lang="es-ES" sz="800" b="0"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3.196.118,11</a:t>
                      </a:r>
                      <a:endParaRPr lang="es-ES" sz="800" b="0" i="0" u="none" strike="noStrike">
                        <a:solidFill>
                          <a:srgbClr val="000000"/>
                        </a:solidFill>
                        <a:effectLst/>
                        <a:latin typeface="Aptos Narrow" panose="020B0004020202020204" pitchFamily="34" charset="0"/>
                      </a:endParaRPr>
                    </a:p>
                  </a:txBody>
                  <a:tcPr marL="4033" marR="4033" marT="4033" marB="0" anchor="ctr"/>
                </a:tc>
                <a:extLst>
                  <a:ext uri="{0D108BD9-81ED-4DB2-BD59-A6C34878D82A}">
                    <a16:rowId xmlns:a16="http://schemas.microsoft.com/office/drawing/2014/main" val="845478763"/>
                  </a:ext>
                </a:extLst>
              </a:tr>
              <a:tr h="249521">
                <a:tc>
                  <a:txBody>
                    <a:bodyPr/>
                    <a:lstStyle/>
                    <a:p>
                      <a:pPr algn="l" fontAlgn="ctr"/>
                      <a:r>
                        <a:rPr lang="es-ES" sz="800" u="none" strike="noStrike">
                          <a:effectLst/>
                        </a:rPr>
                        <a:t>Agroecología: Gestión de la lámina de agua en cultivos bajo água</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24.193,40</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3.074,98</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0,00</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0,00</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0,00</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46,17</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dirty="0">
                          <a:effectLst/>
                        </a:rPr>
                        <a:t>0,00</a:t>
                      </a:r>
                      <a:endParaRPr lang="es-ES" sz="800" b="0"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20.537,85</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19.274,20</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0,00</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0,00</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353,69</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dirty="0">
                          <a:effectLst/>
                        </a:rPr>
                        <a:t>1.844,17</a:t>
                      </a:r>
                      <a:endParaRPr lang="es-ES" sz="800" b="0" i="0" u="none" strike="noStrike" dirty="0">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0,00</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0,00</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15.220,25</a:t>
                      </a:r>
                      <a:endParaRPr lang="es-ES" sz="800" b="0" i="0" u="none" strike="noStrike">
                        <a:solidFill>
                          <a:srgbClr val="000000"/>
                        </a:solidFill>
                        <a:effectLst/>
                        <a:latin typeface="Aptos Narrow" panose="020B0004020202020204" pitchFamily="34" charset="0"/>
                      </a:endParaRPr>
                    </a:p>
                  </a:txBody>
                  <a:tcPr marL="4033" marR="4033" marT="4033" marB="0" anchor="ctr"/>
                </a:tc>
                <a:tc>
                  <a:txBody>
                    <a:bodyPr/>
                    <a:lstStyle/>
                    <a:p>
                      <a:pPr algn="r" fontAlgn="ctr"/>
                      <a:r>
                        <a:rPr lang="es-ES" sz="800" u="none" strike="noStrike">
                          <a:effectLst/>
                        </a:rPr>
                        <a:t>84.544,71</a:t>
                      </a:r>
                      <a:endParaRPr lang="es-ES" sz="800" b="0" i="0" u="none" strike="noStrike">
                        <a:solidFill>
                          <a:srgbClr val="000000"/>
                        </a:solidFill>
                        <a:effectLst/>
                        <a:latin typeface="Aptos Narrow" panose="020B0004020202020204" pitchFamily="34" charset="0"/>
                      </a:endParaRPr>
                    </a:p>
                  </a:txBody>
                  <a:tcPr marL="4033" marR="4033" marT="4033" marB="0" anchor="ctr"/>
                </a:tc>
                <a:extLst>
                  <a:ext uri="{0D108BD9-81ED-4DB2-BD59-A6C34878D82A}">
                    <a16:rowId xmlns:a16="http://schemas.microsoft.com/office/drawing/2014/main" val="144446612"/>
                  </a:ext>
                </a:extLst>
              </a:tr>
              <a:tr h="494982">
                <a:tc>
                  <a:txBody>
                    <a:bodyPr/>
                    <a:lstStyle/>
                    <a:p>
                      <a:pPr algn="r" fontAlgn="ctr"/>
                      <a:r>
                        <a:rPr lang="es-ES" sz="800" b="1" u="none" strike="noStrike" dirty="0">
                          <a:solidFill>
                            <a:schemeClr val="tx1"/>
                          </a:solidFill>
                          <a:effectLst/>
                        </a:rPr>
                        <a:t>Agroecología EN TIERRAS DE CULTIVO Y CULTIVOS PERMANENTES</a:t>
                      </a:r>
                      <a:br>
                        <a:rPr lang="es-ES" sz="800" b="1" u="none" strike="noStrike" dirty="0">
                          <a:solidFill>
                            <a:schemeClr val="tx1"/>
                          </a:solidFill>
                          <a:effectLst/>
                        </a:rPr>
                      </a:br>
                      <a:r>
                        <a:rPr lang="es-ES" sz="800" b="1" u="none" strike="noStrike" dirty="0">
                          <a:solidFill>
                            <a:schemeClr val="tx1"/>
                          </a:solidFill>
                          <a:effectLst/>
                        </a:rPr>
                        <a:t>(Espacios de biodiversidad y Gestión de la lámina de </a:t>
                      </a:r>
                      <a:r>
                        <a:rPr lang="es-ES" sz="800" b="1" u="none" strike="noStrike" dirty="0" err="1">
                          <a:solidFill>
                            <a:schemeClr val="tx1"/>
                          </a:solidFill>
                          <a:effectLst/>
                        </a:rPr>
                        <a:t>água</a:t>
                      </a:r>
                      <a:r>
                        <a:rPr lang="es-ES" sz="800" b="1" u="none" strike="noStrike" dirty="0">
                          <a:solidFill>
                            <a:schemeClr val="tx1"/>
                          </a:solidFill>
                          <a:effectLst/>
                        </a:rPr>
                        <a:t>)</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rPr>
                        <a:t>220.860,23</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rPr>
                        <a:t>515.097,48</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rPr>
                        <a:t>28,06</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rPr>
                        <a:t>7.409,18</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rPr>
                        <a:t>115,83</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rPr>
                        <a:t>1.223.548,27</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highlight>
                            <a:srgbClr val="FFFF00"/>
                          </a:highlight>
                        </a:rPr>
                        <a:t>728.090,16</a:t>
                      </a:r>
                      <a:endParaRPr lang="es-ES" sz="800" b="1" i="0" u="none" strike="noStrike" dirty="0">
                        <a:solidFill>
                          <a:schemeClr val="tx1"/>
                        </a:solidFill>
                        <a:effectLst/>
                        <a:highlight>
                          <a:srgbClr val="FFFF00"/>
                        </a:highligh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rPr>
                        <a:t>58.890,42</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rPr>
                        <a:t>204.229,65</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rPr>
                        <a:t>1.090,82</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rPr>
                        <a:t>62.749,58</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rPr>
                        <a:t>95.472,02</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rPr>
                        <a:t>31.208,43</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rPr>
                        <a:t>126,53</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rPr>
                        <a:t>21.219,55</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rPr>
                        <a:t>110.526,61</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tc>
                  <a:txBody>
                    <a:bodyPr/>
                    <a:lstStyle/>
                    <a:p>
                      <a:pPr algn="r" fontAlgn="ctr"/>
                      <a:r>
                        <a:rPr lang="es-ES" sz="800" b="1" u="none" strike="noStrike" dirty="0">
                          <a:solidFill>
                            <a:schemeClr val="tx1"/>
                          </a:solidFill>
                          <a:effectLst/>
                        </a:rPr>
                        <a:t>3.280.662,82</a:t>
                      </a:r>
                      <a:endParaRPr lang="es-ES" sz="800" b="1" i="0" u="none" strike="noStrike" dirty="0">
                        <a:solidFill>
                          <a:schemeClr val="tx1"/>
                        </a:solidFill>
                        <a:effectLst/>
                        <a:latin typeface="Aptos Narrow" panose="020B0004020202020204" pitchFamily="34" charset="0"/>
                      </a:endParaRPr>
                    </a:p>
                  </a:txBody>
                  <a:tcPr marL="4033" marR="4033" marT="4033" marB="0" anchor="ctr">
                    <a:solidFill>
                      <a:schemeClr val="accent2"/>
                    </a:solidFill>
                  </a:tcPr>
                </a:tc>
                <a:extLst>
                  <a:ext uri="{0D108BD9-81ED-4DB2-BD59-A6C34878D82A}">
                    <a16:rowId xmlns:a16="http://schemas.microsoft.com/office/drawing/2014/main" val="2907471056"/>
                  </a:ext>
                </a:extLst>
              </a:tr>
              <a:tr h="126790">
                <a:tc>
                  <a:txBody>
                    <a:bodyPr/>
                    <a:lstStyle/>
                    <a:p>
                      <a:pPr algn="l" fontAlgn="ctr"/>
                      <a:r>
                        <a:rPr lang="es-ES" sz="800" b="1" u="none" strike="noStrike" dirty="0">
                          <a:solidFill>
                            <a:schemeClr val="tx1"/>
                          </a:solidFill>
                          <a:effectLst/>
                        </a:rPr>
                        <a:t>TOTAL ECORREGÍMENES</a:t>
                      </a:r>
                      <a:endParaRPr lang="es-ES" sz="800" b="1" i="0" u="none" strike="noStrike" dirty="0">
                        <a:solidFill>
                          <a:schemeClr val="tx1"/>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solidFill>
                            <a:schemeClr val="tx1"/>
                          </a:solidFill>
                          <a:effectLst/>
                        </a:rPr>
                        <a:t>3.727.923,03</a:t>
                      </a:r>
                      <a:endParaRPr lang="es-ES" sz="800" b="1" i="0" u="none" strike="noStrike" dirty="0">
                        <a:solidFill>
                          <a:schemeClr val="tx1"/>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solidFill>
                            <a:schemeClr val="tx1"/>
                          </a:solidFill>
                          <a:effectLst/>
                        </a:rPr>
                        <a:t>1.887.829,03</a:t>
                      </a:r>
                      <a:endParaRPr lang="es-ES" sz="800" b="1" i="0" u="none" strike="noStrike" dirty="0">
                        <a:solidFill>
                          <a:schemeClr val="tx1"/>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solidFill>
                            <a:schemeClr val="tx1"/>
                          </a:solidFill>
                          <a:effectLst/>
                        </a:rPr>
                        <a:t>232.127,91</a:t>
                      </a:r>
                      <a:endParaRPr lang="es-ES" sz="800" b="1" i="0" u="none" strike="noStrike" dirty="0">
                        <a:solidFill>
                          <a:schemeClr val="tx1"/>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solidFill>
                            <a:schemeClr val="tx1"/>
                          </a:solidFill>
                          <a:effectLst/>
                        </a:rPr>
                        <a:t>90.998,92</a:t>
                      </a:r>
                      <a:endParaRPr lang="es-ES" sz="800" b="1" i="0" u="none" strike="noStrike" dirty="0">
                        <a:solidFill>
                          <a:schemeClr val="tx1"/>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solidFill>
                            <a:schemeClr val="tx1"/>
                          </a:solidFill>
                          <a:effectLst/>
                        </a:rPr>
                        <a:t>163.298,55</a:t>
                      </a:r>
                      <a:endParaRPr lang="es-ES" sz="800" b="1" i="0" u="none" strike="noStrike" dirty="0">
                        <a:solidFill>
                          <a:schemeClr val="tx1"/>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solidFill>
                            <a:schemeClr val="tx1"/>
                          </a:solidFill>
                          <a:effectLst/>
                        </a:rPr>
                        <a:t>3.399.531,21</a:t>
                      </a:r>
                      <a:endParaRPr lang="es-ES" sz="800" b="1" i="0" u="none" strike="noStrike" dirty="0">
                        <a:solidFill>
                          <a:schemeClr val="tx1"/>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solidFill>
                            <a:schemeClr val="tx1"/>
                          </a:solidFill>
                          <a:effectLst/>
                          <a:highlight>
                            <a:srgbClr val="FFFF00"/>
                          </a:highlight>
                        </a:rPr>
                        <a:t>4.683.896,70</a:t>
                      </a:r>
                      <a:endParaRPr lang="es-ES" sz="800" b="1" i="0" u="none" strike="noStrike" dirty="0">
                        <a:solidFill>
                          <a:schemeClr val="tx1"/>
                        </a:solidFill>
                        <a:effectLst/>
                        <a:highlight>
                          <a:srgbClr val="FFFF00"/>
                        </a:highlight>
                        <a:latin typeface="Aptos Narrow" panose="020B0004020202020204" pitchFamily="34" charset="0"/>
                      </a:endParaRPr>
                    </a:p>
                  </a:txBody>
                  <a:tcPr marL="4033" marR="4033" marT="4033" marB="0" anchor="ctr"/>
                </a:tc>
                <a:tc>
                  <a:txBody>
                    <a:bodyPr/>
                    <a:lstStyle/>
                    <a:p>
                      <a:pPr algn="r" fontAlgn="ctr"/>
                      <a:r>
                        <a:rPr lang="es-ES" sz="800" b="1" u="none" strike="noStrike" dirty="0">
                          <a:solidFill>
                            <a:schemeClr val="tx1"/>
                          </a:solidFill>
                          <a:effectLst/>
                        </a:rPr>
                        <a:t>750.303,20</a:t>
                      </a:r>
                      <a:endParaRPr lang="es-ES" sz="800" b="1" i="0" u="none" strike="noStrike" dirty="0">
                        <a:solidFill>
                          <a:schemeClr val="tx1"/>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a:solidFill>
                            <a:schemeClr val="tx1"/>
                          </a:solidFill>
                          <a:effectLst/>
                        </a:rPr>
                        <a:t>2.569.462,17</a:t>
                      </a:r>
                      <a:endParaRPr lang="es-ES" sz="800" b="1" i="0" u="none" strike="noStrike">
                        <a:solidFill>
                          <a:schemeClr val="tx1"/>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a:solidFill>
                            <a:schemeClr val="tx1"/>
                          </a:solidFill>
                          <a:effectLst/>
                        </a:rPr>
                        <a:t>331.168,89</a:t>
                      </a:r>
                      <a:endParaRPr lang="es-ES" sz="800" b="1" i="0" u="none" strike="noStrike">
                        <a:solidFill>
                          <a:schemeClr val="tx1"/>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a:solidFill>
                            <a:schemeClr val="tx1"/>
                          </a:solidFill>
                          <a:effectLst/>
                        </a:rPr>
                        <a:t>233.180,71</a:t>
                      </a:r>
                      <a:endParaRPr lang="es-ES" sz="800" b="1" i="0" u="none" strike="noStrike">
                        <a:solidFill>
                          <a:schemeClr val="tx1"/>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solidFill>
                            <a:schemeClr val="tx1"/>
                          </a:solidFill>
                          <a:effectLst/>
                        </a:rPr>
                        <a:t>165.694,72</a:t>
                      </a:r>
                      <a:endParaRPr lang="es-ES" sz="800" b="1" i="0" u="none" strike="noStrike" dirty="0">
                        <a:solidFill>
                          <a:schemeClr val="tx1"/>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solidFill>
                            <a:schemeClr val="tx1"/>
                          </a:solidFill>
                          <a:effectLst/>
                        </a:rPr>
                        <a:t>394.788,00</a:t>
                      </a:r>
                      <a:endParaRPr lang="es-ES" sz="800" b="1" i="0" u="none" strike="noStrike" dirty="0">
                        <a:solidFill>
                          <a:schemeClr val="tx1"/>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solidFill>
                            <a:schemeClr val="tx1"/>
                          </a:solidFill>
                          <a:effectLst/>
                        </a:rPr>
                        <a:t>142.898,84</a:t>
                      </a:r>
                      <a:endParaRPr lang="es-ES" sz="800" b="1" i="0" u="none" strike="noStrike" dirty="0">
                        <a:solidFill>
                          <a:schemeClr val="tx1"/>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solidFill>
                            <a:schemeClr val="tx1"/>
                          </a:solidFill>
                          <a:effectLst/>
                        </a:rPr>
                        <a:t>140.591,66</a:t>
                      </a:r>
                      <a:endParaRPr lang="es-ES" sz="800" b="1" i="0" u="none" strike="noStrike" dirty="0">
                        <a:solidFill>
                          <a:schemeClr val="tx1"/>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solidFill>
                            <a:schemeClr val="tx1"/>
                          </a:solidFill>
                          <a:effectLst/>
                        </a:rPr>
                        <a:t>291.736,95</a:t>
                      </a:r>
                      <a:endParaRPr lang="es-ES" sz="800" b="1" i="0" u="none" strike="noStrike" dirty="0">
                        <a:solidFill>
                          <a:schemeClr val="tx1"/>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solidFill>
                            <a:schemeClr val="tx1"/>
                          </a:solidFill>
                          <a:effectLst/>
                        </a:rPr>
                        <a:t>19.205.430,49</a:t>
                      </a:r>
                      <a:endParaRPr lang="es-ES" sz="800" b="1" i="0" u="none" strike="noStrike" dirty="0">
                        <a:solidFill>
                          <a:schemeClr val="tx1"/>
                        </a:solidFill>
                        <a:effectLst/>
                        <a:latin typeface="Aptos Narrow" panose="020B0004020202020204" pitchFamily="34" charset="0"/>
                      </a:endParaRPr>
                    </a:p>
                  </a:txBody>
                  <a:tcPr marL="4033" marR="4033" marT="4033" marB="0" anchor="ctr"/>
                </a:tc>
                <a:extLst>
                  <a:ext uri="{0D108BD9-81ED-4DB2-BD59-A6C34878D82A}">
                    <a16:rowId xmlns:a16="http://schemas.microsoft.com/office/drawing/2014/main" val="621464383"/>
                  </a:ext>
                </a:extLst>
              </a:tr>
              <a:tr h="162656">
                <a:tc>
                  <a:txBody>
                    <a:bodyPr/>
                    <a:lstStyle/>
                    <a:p>
                      <a:pPr algn="ctr" fontAlgn="ctr"/>
                      <a:r>
                        <a:rPr lang="es-ES" sz="800" b="1" u="none" strike="noStrike" dirty="0">
                          <a:solidFill>
                            <a:schemeClr val="tx1"/>
                          </a:solidFill>
                          <a:effectLst/>
                        </a:rPr>
                        <a:t>TOTAL SUPERFICIE DECLARADA EN LA SU</a:t>
                      </a:r>
                      <a:endParaRPr lang="es-ES" sz="800" b="1" i="0" u="none" strike="noStrike" dirty="0">
                        <a:solidFill>
                          <a:schemeClr val="tx1"/>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solidFill>
                            <a:schemeClr val="tx1"/>
                          </a:solidFill>
                          <a:effectLst/>
                        </a:rPr>
                        <a:t>4.422.489,03</a:t>
                      </a:r>
                      <a:endParaRPr lang="es-ES" sz="800" b="1" i="0" u="none" strike="noStrike" dirty="0">
                        <a:solidFill>
                          <a:schemeClr val="tx1"/>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solidFill>
                            <a:schemeClr val="tx1"/>
                          </a:solidFill>
                          <a:effectLst/>
                        </a:rPr>
                        <a:t>2.041.632,69</a:t>
                      </a:r>
                      <a:endParaRPr lang="es-ES" sz="800" b="1" i="0" u="none" strike="noStrike" dirty="0">
                        <a:solidFill>
                          <a:schemeClr val="tx1"/>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solidFill>
                            <a:schemeClr val="tx1"/>
                          </a:solidFill>
                          <a:effectLst/>
                        </a:rPr>
                        <a:t>260.419,64</a:t>
                      </a:r>
                      <a:endParaRPr lang="es-ES" sz="800" b="1" i="0" u="none" strike="noStrike" dirty="0">
                        <a:solidFill>
                          <a:schemeClr val="tx1"/>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solidFill>
                            <a:schemeClr val="tx1"/>
                          </a:solidFill>
                          <a:effectLst/>
                        </a:rPr>
                        <a:t>140.176,46</a:t>
                      </a:r>
                      <a:endParaRPr lang="es-ES" sz="800" b="1" i="0" u="none" strike="noStrike" dirty="0">
                        <a:solidFill>
                          <a:schemeClr val="tx1"/>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solidFill>
                            <a:schemeClr val="tx1"/>
                          </a:solidFill>
                          <a:effectLst/>
                        </a:rPr>
                        <a:t>183.519,92</a:t>
                      </a:r>
                      <a:endParaRPr lang="es-ES" sz="800" b="1" i="0" u="none" strike="noStrike" dirty="0">
                        <a:solidFill>
                          <a:schemeClr val="tx1"/>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solidFill>
                            <a:schemeClr val="tx1"/>
                          </a:solidFill>
                          <a:effectLst/>
                        </a:rPr>
                        <a:t>4.205.271,23</a:t>
                      </a:r>
                      <a:endParaRPr lang="es-ES" sz="800" b="1" i="0" u="none" strike="noStrike" dirty="0">
                        <a:solidFill>
                          <a:schemeClr val="tx1"/>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solidFill>
                            <a:schemeClr val="tx1"/>
                          </a:solidFill>
                          <a:effectLst/>
                          <a:highlight>
                            <a:srgbClr val="FFFF00"/>
                          </a:highlight>
                        </a:rPr>
                        <a:t>4.914.153,18</a:t>
                      </a:r>
                      <a:endParaRPr lang="es-ES" sz="800" b="1" i="0" u="none" strike="noStrike" dirty="0">
                        <a:solidFill>
                          <a:schemeClr val="tx1"/>
                        </a:solidFill>
                        <a:effectLst/>
                        <a:highlight>
                          <a:srgbClr val="FFFF00"/>
                        </a:highlight>
                        <a:latin typeface="Aptos Narrow" panose="020B0004020202020204" pitchFamily="34" charset="0"/>
                      </a:endParaRPr>
                    </a:p>
                  </a:txBody>
                  <a:tcPr marL="4033" marR="4033" marT="4033" marB="0" anchor="ctr"/>
                </a:tc>
                <a:tc>
                  <a:txBody>
                    <a:bodyPr/>
                    <a:lstStyle/>
                    <a:p>
                      <a:pPr algn="r" fontAlgn="ctr"/>
                      <a:r>
                        <a:rPr lang="es-ES" sz="800" b="1" u="none" strike="noStrike" dirty="0">
                          <a:solidFill>
                            <a:schemeClr val="tx1"/>
                          </a:solidFill>
                          <a:effectLst/>
                        </a:rPr>
                        <a:t>956.671,04</a:t>
                      </a:r>
                      <a:endParaRPr lang="es-ES" sz="800" b="1" i="0" u="none" strike="noStrike" dirty="0">
                        <a:solidFill>
                          <a:schemeClr val="tx1"/>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solidFill>
                            <a:schemeClr val="tx1"/>
                          </a:solidFill>
                          <a:effectLst/>
                        </a:rPr>
                        <a:t>2.826.242,01</a:t>
                      </a:r>
                      <a:endParaRPr lang="es-ES" sz="800" b="1" i="0" u="none" strike="noStrike" dirty="0">
                        <a:solidFill>
                          <a:schemeClr val="tx1"/>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solidFill>
                            <a:schemeClr val="tx1"/>
                          </a:solidFill>
                          <a:effectLst/>
                        </a:rPr>
                        <a:t>467.199,23</a:t>
                      </a:r>
                      <a:endParaRPr lang="es-ES" sz="800" b="1" i="0" u="none" strike="noStrike" dirty="0">
                        <a:solidFill>
                          <a:schemeClr val="tx1"/>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solidFill>
                            <a:schemeClr val="tx1"/>
                          </a:solidFill>
                          <a:effectLst/>
                        </a:rPr>
                        <a:t>270.555,73</a:t>
                      </a:r>
                      <a:endParaRPr lang="es-ES" sz="800" b="1" i="0" u="none" strike="noStrike" dirty="0">
                        <a:solidFill>
                          <a:schemeClr val="tx1"/>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solidFill>
                            <a:schemeClr val="tx1"/>
                          </a:solidFill>
                          <a:effectLst/>
                        </a:rPr>
                        <a:t>291.301,72</a:t>
                      </a:r>
                      <a:endParaRPr lang="es-ES" sz="800" b="1" i="0" u="none" strike="noStrike" dirty="0">
                        <a:solidFill>
                          <a:schemeClr val="tx1"/>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solidFill>
                            <a:schemeClr val="tx1"/>
                          </a:solidFill>
                          <a:effectLst/>
                        </a:rPr>
                        <a:t>439.081,74</a:t>
                      </a:r>
                      <a:endParaRPr lang="es-ES" sz="800" b="1" i="0" u="none" strike="noStrike" dirty="0">
                        <a:solidFill>
                          <a:schemeClr val="tx1"/>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solidFill>
                            <a:schemeClr val="tx1"/>
                          </a:solidFill>
                          <a:effectLst/>
                        </a:rPr>
                        <a:t>158.567,75</a:t>
                      </a:r>
                      <a:endParaRPr lang="es-ES" sz="800" b="1" i="0" u="none" strike="noStrike" dirty="0">
                        <a:solidFill>
                          <a:schemeClr val="tx1"/>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solidFill>
                            <a:schemeClr val="tx1"/>
                          </a:solidFill>
                          <a:effectLst/>
                        </a:rPr>
                        <a:t>178.469,85</a:t>
                      </a:r>
                      <a:endParaRPr lang="es-ES" sz="800" b="1" i="0" u="none" strike="noStrike" dirty="0">
                        <a:solidFill>
                          <a:schemeClr val="tx1"/>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solidFill>
                            <a:schemeClr val="tx1"/>
                          </a:solidFill>
                          <a:effectLst/>
                        </a:rPr>
                        <a:t>418.366,32</a:t>
                      </a:r>
                      <a:endParaRPr lang="es-ES" sz="800" b="1" i="0" u="none" strike="noStrike" dirty="0">
                        <a:solidFill>
                          <a:schemeClr val="tx1"/>
                        </a:solidFill>
                        <a:effectLst/>
                        <a:latin typeface="Aptos Narrow" panose="020B0004020202020204" pitchFamily="34" charset="0"/>
                      </a:endParaRPr>
                    </a:p>
                  </a:txBody>
                  <a:tcPr marL="4033" marR="4033" marT="4033" marB="0" anchor="ctr"/>
                </a:tc>
                <a:tc>
                  <a:txBody>
                    <a:bodyPr/>
                    <a:lstStyle/>
                    <a:p>
                      <a:pPr algn="r" fontAlgn="ctr"/>
                      <a:r>
                        <a:rPr lang="es-ES" sz="800" b="1" u="none" strike="noStrike" dirty="0">
                          <a:solidFill>
                            <a:schemeClr val="tx1"/>
                          </a:solidFill>
                          <a:effectLst/>
                        </a:rPr>
                        <a:t>22.174.117,54</a:t>
                      </a:r>
                      <a:endParaRPr lang="es-ES" sz="800" b="1" i="0" u="none" strike="noStrike" dirty="0">
                        <a:solidFill>
                          <a:schemeClr val="tx1"/>
                        </a:solidFill>
                        <a:effectLst/>
                        <a:latin typeface="Aptos Narrow" panose="020B0004020202020204" pitchFamily="34" charset="0"/>
                      </a:endParaRPr>
                    </a:p>
                  </a:txBody>
                  <a:tcPr marL="4033" marR="4033" marT="4033" marB="0" anchor="ctr"/>
                </a:tc>
                <a:extLst>
                  <a:ext uri="{0D108BD9-81ED-4DB2-BD59-A6C34878D82A}">
                    <a16:rowId xmlns:a16="http://schemas.microsoft.com/office/drawing/2014/main" val="784331722"/>
                  </a:ext>
                </a:extLst>
              </a:tr>
            </a:tbl>
          </a:graphicData>
        </a:graphic>
      </p:graphicFrame>
    </p:spTree>
    <p:extLst>
      <p:ext uri="{BB962C8B-B14F-4D97-AF65-F5344CB8AC3E}">
        <p14:creationId xmlns:p14="http://schemas.microsoft.com/office/powerpoint/2010/main" val="1116853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99D5970-CD04-4513-B921-2F72AC14DB0F}"/>
              </a:ext>
            </a:extLst>
          </p:cNvPr>
          <p:cNvPicPr>
            <a:picLocks noChangeAspect="1"/>
          </p:cNvPicPr>
          <p:nvPr/>
        </p:nvPicPr>
        <p:blipFill>
          <a:blip r:embed="rId3"/>
          <a:stretch>
            <a:fillRect/>
          </a:stretch>
        </p:blipFill>
        <p:spPr>
          <a:xfrm>
            <a:off x="3154988" y="242965"/>
            <a:ext cx="3419061" cy="2020281"/>
          </a:xfrm>
          <a:prstGeom prst="rect">
            <a:avLst/>
          </a:prstGeom>
        </p:spPr>
      </p:pic>
      <p:pic>
        <p:nvPicPr>
          <p:cNvPr id="4" name="Imagen 3">
            <a:extLst>
              <a:ext uri="{FF2B5EF4-FFF2-40B4-BE49-F238E27FC236}">
                <a16:creationId xmlns:a16="http://schemas.microsoft.com/office/drawing/2014/main" id="{EE74D6BC-9EA0-DEA4-45A6-8ACDB0EE06DA}"/>
              </a:ext>
            </a:extLst>
          </p:cNvPr>
          <p:cNvPicPr>
            <a:picLocks noChangeAspect="1"/>
          </p:cNvPicPr>
          <p:nvPr/>
        </p:nvPicPr>
        <p:blipFill>
          <a:blip r:embed="rId4"/>
          <a:stretch>
            <a:fillRect/>
          </a:stretch>
        </p:blipFill>
        <p:spPr>
          <a:xfrm>
            <a:off x="9775135" y="0"/>
            <a:ext cx="2416865" cy="2506212"/>
          </a:xfrm>
          <a:prstGeom prst="rect">
            <a:avLst/>
          </a:prstGeom>
        </p:spPr>
      </p:pic>
      <p:pic>
        <p:nvPicPr>
          <p:cNvPr id="8" name="Imagen 7">
            <a:extLst>
              <a:ext uri="{FF2B5EF4-FFF2-40B4-BE49-F238E27FC236}">
                <a16:creationId xmlns:a16="http://schemas.microsoft.com/office/drawing/2014/main" id="{8005B2A2-C295-033D-CA34-4AD99DDA5445}"/>
              </a:ext>
            </a:extLst>
          </p:cNvPr>
          <p:cNvPicPr>
            <a:picLocks noChangeAspect="1"/>
          </p:cNvPicPr>
          <p:nvPr/>
        </p:nvPicPr>
        <p:blipFill>
          <a:blip r:embed="rId5"/>
          <a:stretch>
            <a:fillRect/>
          </a:stretch>
        </p:blipFill>
        <p:spPr>
          <a:xfrm>
            <a:off x="264070" y="4703608"/>
            <a:ext cx="2890918" cy="1986809"/>
          </a:xfrm>
          <a:prstGeom prst="rect">
            <a:avLst/>
          </a:prstGeom>
        </p:spPr>
      </p:pic>
      <p:pic>
        <p:nvPicPr>
          <p:cNvPr id="10" name="Imagen 9" descr="Imagen en blanco y negro">
            <a:extLst>
              <a:ext uri="{FF2B5EF4-FFF2-40B4-BE49-F238E27FC236}">
                <a16:creationId xmlns:a16="http://schemas.microsoft.com/office/drawing/2014/main" id="{8316AB10-E6E7-798E-7920-442B533633EC}"/>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31887" y="2696066"/>
            <a:ext cx="2755285" cy="1841089"/>
          </a:xfrm>
          <a:prstGeom prst="rect">
            <a:avLst/>
          </a:prstGeom>
        </p:spPr>
      </p:pic>
    </p:spTree>
    <p:extLst>
      <p:ext uri="{BB962C8B-B14F-4D97-AF65-F5344CB8AC3E}">
        <p14:creationId xmlns:p14="http://schemas.microsoft.com/office/powerpoint/2010/main" val="2537642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7CA19BED-967E-514F-C134-D8D4A40D3A56}"/>
              </a:ext>
            </a:extLst>
          </p:cNvPr>
          <p:cNvSpPr>
            <a:spLocks noGrp="1"/>
          </p:cNvSpPr>
          <p:nvPr>
            <p:ph type="title"/>
          </p:nvPr>
        </p:nvSpPr>
        <p:spPr>
          <a:xfrm>
            <a:off x="2438400" y="105639"/>
            <a:ext cx="7265961" cy="509266"/>
          </a:xfrm>
        </p:spPr>
        <p:txBody>
          <a:bodyPr>
            <a:normAutofit fontScale="90000"/>
          </a:bodyPr>
          <a:lstStyle/>
          <a:p>
            <a:pPr algn="ctr"/>
            <a:r>
              <a:rPr lang="es-ES" dirty="0">
                <a:highlight>
                  <a:srgbClr val="00FF00"/>
                </a:highlight>
              </a:rPr>
              <a:t>ORTO 2023 VS VISOR 2025</a:t>
            </a:r>
          </a:p>
        </p:txBody>
      </p:sp>
      <p:pic>
        <p:nvPicPr>
          <p:cNvPr id="3" name="Imagen 2">
            <a:extLst>
              <a:ext uri="{FF2B5EF4-FFF2-40B4-BE49-F238E27FC236}">
                <a16:creationId xmlns:a16="http://schemas.microsoft.com/office/drawing/2014/main" id="{8213F3DB-4638-640B-DAFB-8A02381589CC}"/>
              </a:ext>
            </a:extLst>
          </p:cNvPr>
          <p:cNvPicPr>
            <a:picLocks noChangeAspect="1"/>
          </p:cNvPicPr>
          <p:nvPr/>
        </p:nvPicPr>
        <p:blipFill>
          <a:blip r:embed="rId3"/>
          <a:stretch>
            <a:fillRect/>
          </a:stretch>
        </p:blipFill>
        <p:spPr>
          <a:xfrm>
            <a:off x="443406" y="693020"/>
            <a:ext cx="11038193" cy="6071680"/>
          </a:xfrm>
          <a:prstGeom prst="rect">
            <a:avLst/>
          </a:prstGeom>
        </p:spPr>
      </p:pic>
      <p:pic>
        <p:nvPicPr>
          <p:cNvPr id="7" name="Imagen 6">
            <a:extLst>
              <a:ext uri="{FF2B5EF4-FFF2-40B4-BE49-F238E27FC236}">
                <a16:creationId xmlns:a16="http://schemas.microsoft.com/office/drawing/2014/main" id="{87D538F8-F802-EAA9-AAF9-87E8C5F0385B}"/>
              </a:ext>
            </a:extLst>
          </p:cNvPr>
          <p:cNvPicPr>
            <a:picLocks noChangeAspect="1"/>
          </p:cNvPicPr>
          <p:nvPr/>
        </p:nvPicPr>
        <p:blipFill>
          <a:blip r:embed="rId4"/>
          <a:stretch>
            <a:fillRect/>
          </a:stretch>
        </p:blipFill>
        <p:spPr>
          <a:xfrm>
            <a:off x="3110553" y="1759362"/>
            <a:ext cx="4261058" cy="4229100"/>
          </a:xfrm>
          <a:prstGeom prst="rect">
            <a:avLst/>
          </a:prstGeom>
        </p:spPr>
      </p:pic>
      <p:pic>
        <p:nvPicPr>
          <p:cNvPr id="9" name="Imagen 8">
            <a:extLst>
              <a:ext uri="{FF2B5EF4-FFF2-40B4-BE49-F238E27FC236}">
                <a16:creationId xmlns:a16="http://schemas.microsoft.com/office/drawing/2014/main" id="{A8D3CD80-073D-1DB1-7203-2A04D3853C5D}"/>
              </a:ext>
            </a:extLst>
          </p:cNvPr>
          <p:cNvPicPr>
            <a:picLocks noChangeAspect="1"/>
          </p:cNvPicPr>
          <p:nvPr/>
        </p:nvPicPr>
        <p:blipFill>
          <a:blip r:embed="rId5"/>
          <a:stretch>
            <a:fillRect/>
          </a:stretch>
        </p:blipFill>
        <p:spPr>
          <a:xfrm>
            <a:off x="0" y="105639"/>
            <a:ext cx="12192000" cy="6385821"/>
          </a:xfrm>
          <a:prstGeom prst="rect">
            <a:avLst/>
          </a:prstGeom>
        </p:spPr>
      </p:pic>
    </p:spTree>
    <p:extLst>
      <p:ext uri="{BB962C8B-B14F-4D97-AF65-F5344CB8AC3E}">
        <p14:creationId xmlns:p14="http://schemas.microsoft.com/office/powerpoint/2010/main" val="201052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C970E77-6C6B-4ECE-AF69-2E005B3585BA}"/>
              </a:ext>
            </a:extLst>
          </p:cNvPr>
          <p:cNvPicPr>
            <a:picLocks noChangeAspect="1"/>
          </p:cNvPicPr>
          <p:nvPr/>
        </p:nvPicPr>
        <p:blipFill>
          <a:blip r:embed="rId3"/>
          <a:stretch>
            <a:fillRect/>
          </a:stretch>
        </p:blipFill>
        <p:spPr>
          <a:xfrm>
            <a:off x="915168" y="484979"/>
            <a:ext cx="10206719" cy="6036231"/>
          </a:xfrm>
          <a:prstGeom prst="rect">
            <a:avLst/>
          </a:prstGeom>
        </p:spPr>
      </p:pic>
    </p:spTree>
    <p:extLst>
      <p:ext uri="{BB962C8B-B14F-4D97-AF65-F5344CB8AC3E}">
        <p14:creationId xmlns:p14="http://schemas.microsoft.com/office/powerpoint/2010/main" val="3674016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a:extLst>
            <a:ext uri="{FF2B5EF4-FFF2-40B4-BE49-F238E27FC236}">
              <a16:creationId xmlns:a16="http://schemas.microsoft.com/office/drawing/2014/main" id="{850054EB-0005-6F81-DF9B-11F3B1AC58D9}"/>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27BA7AAC-DD46-47C5-F638-097FBE8766B3}"/>
              </a:ext>
            </a:extLst>
          </p:cNvPr>
          <p:cNvPicPr>
            <a:picLocks noChangeAspect="1"/>
          </p:cNvPicPr>
          <p:nvPr/>
        </p:nvPicPr>
        <p:blipFill>
          <a:blip r:embed="rId3"/>
          <a:stretch>
            <a:fillRect/>
          </a:stretch>
        </p:blipFill>
        <p:spPr>
          <a:xfrm>
            <a:off x="0" y="0"/>
            <a:ext cx="6283699" cy="4180712"/>
          </a:xfrm>
          <a:prstGeom prst="rect">
            <a:avLst/>
          </a:prstGeom>
        </p:spPr>
      </p:pic>
      <p:pic>
        <p:nvPicPr>
          <p:cNvPr id="6" name="Imagen 5">
            <a:extLst>
              <a:ext uri="{FF2B5EF4-FFF2-40B4-BE49-F238E27FC236}">
                <a16:creationId xmlns:a16="http://schemas.microsoft.com/office/drawing/2014/main" id="{98CC7EFE-5D46-280A-C9AE-39A81AB62708}"/>
              </a:ext>
            </a:extLst>
          </p:cNvPr>
          <p:cNvPicPr>
            <a:picLocks noChangeAspect="1"/>
          </p:cNvPicPr>
          <p:nvPr/>
        </p:nvPicPr>
        <p:blipFill>
          <a:blip r:embed="rId4"/>
          <a:stretch>
            <a:fillRect/>
          </a:stretch>
        </p:blipFill>
        <p:spPr>
          <a:xfrm>
            <a:off x="6006164" y="2915821"/>
            <a:ext cx="6185836" cy="3942179"/>
          </a:xfrm>
          <a:prstGeom prst="rect">
            <a:avLst/>
          </a:prstGeom>
        </p:spPr>
      </p:pic>
    </p:spTree>
    <p:extLst>
      <p:ext uri="{BB962C8B-B14F-4D97-AF65-F5344CB8AC3E}">
        <p14:creationId xmlns:p14="http://schemas.microsoft.com/office/powerpoint/2010/main" val="4176361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a:extLst>
            <a:ext uri="{FF2B5EF4-FFF2-40B4-BE49-F238E27FC236}">
              <a16:creationId xmlns:a16="http://schemas.microsoft.com/office/drawing/2014/main" id="{CD042C52-B739-A5BF-A8FA-3745D9F00CF7}"/>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14F87F38-F62E-608D-4882-98CBA67A8BE4}"/>
              </a:ext>
            </a:extLst>
          </p:cNvPr>
          <p:cNvPicPr>
            <a:picLocks noChangeAspect="1"/>
          </p:cNvPicPr>
          <p:nvPr/>
        </p:nvPicPr>
        <p:blipFill>
          <a:blip r:embed="rId3"/>
          <a:stretch>
            <a:fillRect/>
          </a:stretch>
        </p:blipFill>
        <p:spPr>
          <a:xfrm>
            <a:off x="0" y="0"/>
            <a:ext cx="11540691" cy="4193849"/>
          </a:xfrm>
          <a:prstGeom prst="rect">
            <a:avLst/>
          </a:prstGeom>
        </p:spPr>
      </p:pic>
      <p:pic>
        <p:nvPicPr>
          <p:cNvPr id="7" name="Imagen 6">
            <a:extLst>
              <a:ext uri="{FF2B5EF4-FFF2-40B4-BE49-F238E27FC236}">
                <a16:creationId xmlns:a16="http://schemas.microsoft.com/office/drawing/2014/main" id="{2BD45E20-155D-02F9-753A-5B20F8C0E788}"/>
              </a:ext>
            </a:extLst>
          </p:cNvPr>
          <p:cNvPicPr>
            <a:picLocks noChangeAspect="1"/>
          </p:cNvPicPr>
          <p:nvPr/>
        </p:nvPicPr>
        <p:blipFill>
          <a:blip r:embed="rId4"/>
          <a:stretch>
            <a:fillRect/>
          </a:stretch>
        </p:blipFill>
        <p:spPr>
          <a:xfrm>
            <a:off x="365759" y="379585"/>
            <a:ext cx="11085095" cy="3942769"/>
          </a:xfrm>
          <a:prstGeom prst="rect">
            <a:avLst/>
          </a:prstGeom>
        </p:spPr>
      </p:pic>
      <p:pic>
        <p:nvPicPr>
          <p:cNvPr id="9" name="Imagen 8">
            <a:extLst>
              <a:ext uri="{FF2B5EF4-FFF2-40B4-BE49-F238E27FC236}">
                <a16:creationId xmlns:a16="http://schemas.microsoft.com/office/drawing/2014/main" id="{747EBBAD-5834-A1EE-7FC7-7A006918CA7E}"/>
              </a:ext>
            </a:extLst>
          </p:cNvPr>
          <p:cNvPicPr>
            <a:picLocks noChangeAspect="1"/>
          </p:cNvPicPr>
          <p:nvPr/>
        </p:nvPicPr>
        <p:blipFill>
          <a:blip r:embed="rId5"/>
          <a:stretch>
            <a:fillRect/>
          </a:stretch>
        </p:blipFill>
        <p:spPr>
          <a:xfrm>
            <a:off x="788623" y="431842"/>
            <a:ext cx="11085095" cy="6259926"/>
          </a:xfrm>
          <a:prstGeom prst="rect">
            <a:avLst/>
          </a:prstGeom>
        </p:spPr>
      </p:pic>
    </p:spTree>
    <p:extLst>
      <p:ext uri="{BB962C8B-B14F-4D97-AF65-F5344CB8AC3E}">
        <p14:creationId xmlns:p14="http://schemas.microsoft.com/office/powerpoint/2010/main" val="211789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2290" name="Imagen 2">
            <a:extLst>
              <a:ext uri="{FF2B5EF4-FFF2-40B4-BE49-F238E27FC236}">
                <a16:creationId xmlns:a16="http://schemas.microsoft.com/office/drawing/2014/main" id="{3C0A1D54-EA8E-62DD-952E-B4B56C509C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7840" y="150223"/>
            <a:ext cx="8699864" cy="6524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Entrada de lápiz 1">
                <a:extLst>
                  <a:ext uri="{FF2B5EF4-FFF2-40B4-BE49-F238E27FC236}">
                    <a16:creationId xmlns:a16="http://schemas.microsoft.com/office/drawing/2014/main" id="{D08F07DF-7DD8-26D6-843E-C2E0CF6E0601}"/>
                  </a:ext>
                </a:extLst>
              </p14:cNvPr>
              <p14:cNvContentPartPr/>
              <p14:nvPr/>
            </p14:nvContentPartPr>
            <p14:xfrm>
              <a:off x="3850320" y="3299720"/>
              <a:ext cx="1221120" cy="63000"/>
            </p14:xfrm>
          </p:contentPart>
        </mc:Choice>
        <mc:Fallback xmlns="">
          <p:pic>
            <p:nvPicPr>
              <p:cNvPr id="2" name="Entrada de lápiz 1">
                <a:extLst>
                  <a:ext uri="{FF2B5EF4-FFF2-40B4-BE49-F238E27FC236}">
                    <a16:creationId xmlns:a16="http://schemas.microsoft.com/office/drawing/2014/main" id="{D08F07DF-7DD8-26D6-843E-C2E0CF6E0601}"/>
                  </a:ext>
                </a:extLst>
              </p:cNvPr>
              <p:cNvPicPr/>
              <p:nvPr/>
            </p:nvPicPr>
            <p:blipFill>
              <a:blip r:embed="rId5"/>
              <a:stretch>
                <a:fillRect/>
              </a:stretch>
            </p:blipFill>
            <p:spPr>
              <a:xfrm>
                <a:off x="3814309" y="3263720"/>
                <a:ext cx="1292781"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Entrada de lápiz 2">
                <a:extLst>
                  <a:ext uri="{FF2B5EF4-FFF2-40B4-BE49-F238E27FC236}">
                    <a16:creationId xmlns:a16="http://schemas.microsoft.com/office/drawing/2014/main" id="{60D16D5E-CC85-AC16-784B-62C4A5EB9808}"/>
                  </a:ext>
                </a:extLst>
              </p14:cNvPr>
              <p14:cNvContentPartPr/>
              <p14:nvPr/>
            </p14:nvContentPartPr>
            <p14:xfrm>
              <a:off x="3860400" y="3423200"/>
              <a:ext cx="2550960" cy="51840"/>
            </p14:xfrm>
          </p:contentPart>
        </mc:Choice>
        <mc:Fallback xmlns="">
          <p:pic>
            <p:nvPicPr>
              <p:cNvPr id="3" name="Entrada de lápiz 2">
                <a:extLst>
                  <a:ext uri="{FF2B5EF4-FFF2-40B4-BE49-F238E27FC236}">
                    <a16:creationId xmlns:a16="http://schemas.microsoft.com/office/drawing/2014/main" id="{60D16D5E-CC85-AC16-784B-62C4A5EB9808}"/>
                  </a:ext>
                </a:extLst>
              </p:cNvPr>
              <p:cNvPicPr/>
              <p:nvPr/>
            </p:nvPicPr>
            <p:blipFill>
              <a:blip r:embed="rId7"/>
              <a:stretch>
                <a:fillRect/>
              </a:stretch>
            </p:blipFill>
            <p:spPr>
              <a:xfrm>
                <a:off x="3824405" y="3386948"/>
                <a:ext cx="2622590" cy="123981"/>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Entrada de lápiz 5">
                <a:extLst>
                  <a:ext uri="{FF2B5EF4-FFF2-40B4-BE49-F238E27FC236}">
                    <a16:creationId xmlns:a16="http://schemas.microsoft.com/office/drawing/2014/main" id="{15D74048-6FC9-5765-3462-500EE440F634}"/>
                  </a:ext>
                </a:extLst>
              </p14:cNvPr>
              <p14:cNvContentPartPr/>
              <p14:nvPr/>
            </p14:nvContentPartPr>
            <p14:xfrm>
              <a:off x="3984060" y="3287425"/>
              <a:ext cx="2505240" cy="223560"/>
            </p14:xfrm>
          </p:contentPart>
        </mc:Choice>
        <mc:Fallback xmlns="">
          <p:pic>
            <p:nvPicPr>
              <p:cNvPr id="6" name="Entrada de lápiz 5">
                <a:extLst>
                  <a:ext uri="{FF2B5EF4-FFF2-40B4-BE49-F238E27FC236}">
                    <a16:creationId xmlns:a16="http://schemas.microsoft.com/office/drawing/2014/main" id="{15D74048-6FC9-5765-3462-500EE440F634}"/>
                  </a:ext>
                </a:extLst>
              </p:cNvPr>
              <p:cNvPicPr/>
              <p:nvPr/>
            </p:nvPicPr>
            <p:blipFill>
              <a:blip r:embed="rId9"/>
              <a:stretch>
                <a:fillRect/>
              </a:stretch>
            </p:blipFill>
            <p:spPr>
              <a:xfrm>
                <a:off x="3948060" y="3251425"/>
                <a:ext cx="2576880" cy="295200"/>
              </a:xfrm>
              <a:prstGeom prst="rect">
                <a:avLst/>
              </a:prstGeom>
            </p:spPr>
          </p:pic>
        </mc:Fallback>
      </mc:AlternateContent>
      <p:sp>
        <p:nvSpPr>
          <p:cNvPr id="5" name="CuadroTexto 4">
            <a:extLst>
              <a:ext uri="{FF2B5EF4-FFF2-40B4-BE49-F238E27FC236}">
                <a16:creationId xmlns:a16="http://schemas.microsoft.com/office/drawing/2014/main" id="{0C972FC2-AD5B-7050-9B7D-CCFF7A92F55D}"/>
              </a:ext>
            </a:extLst>
          </p:cNvPr>
          <p:cNvSpPr txBox="1"/>
          <p:nvPr/>
        </p:nvSpPr>
        <p:spPr>
          <a:xfrm>
            <a:off x="1854926" y="3510985"/>
            <a:ext cx="1088571" cy="276999"/>
          </a:xfrm>
          <a:prstGeom prst="rect">
            <a:avLst/>
          </a:prstGeom>
          <a:noFill/>
          <a:ln w="28575">
            <a:solidFill>
              <a:srgbClr val="339933"/>
            </a:solidFill>
          </a:ln>
        </p:spPr>
        <p:txBody>
          <a:bodyPr wrap="square" rtlCol="0">
            <a:spAutoFit/>
          </a:bodyPr>
          <a:lstStyle/>
          <a:p>
            <a:endParaRPr lang="es-ES" sz="1200" dirty="0"/>
          </a:p>
        </p:txBody>
      </p:sp>
      <p:sp>
        <p:nvSpPr>
          <p:cNvPr id="7" name="CuadroTexto 6">
            <a:extLst>
              <a:ext uri="{FF2B5EF4-FFF2-40B4-BE49-F238E27FC236}">
                <a16:creationId xmlns:a16="http://schemas.microsoft.com/office/drawing/2014/main" id="{98755CE1-C2A1-A4E2-4CC0-E634A011AD50}"/>
              </a:ext>
            </a:extLst>
          </p:cNvPr>
          <p:cNvSpPr txBox="1"/>
          <p:nvPr/>
        </p:nvSpPr>
        <p:spPr>
          <a:xfrm>
            <a:off x="1850564" y="4447168"/>
            <a:ext cx="1088571" cy="276999"/>
          </a:xfrm>
          <a:prstGeom prst="rect">
            <a:avLst/>
          </a:prstGeom>
          <a:noFill/>
          <a:ln w="28575">
            <a:solidFill>
              <a:srgbClr val="339933"/>
            </a:solidFill>
          </a:ln>
        </p:spPr>
        <p:txBody>
          <a:bodyPr wrap="square" rtlCol="0">
            <a:spAutoFit/>
          </a:bodyPr>
          <a:lstStyle/>
          <a:p>
            <a:endParaRPr lang="es-ES" sz="1200" dirty="0"/>
          </a:p>
        </p:txBody>
      </p:sp>
      <p:sp>
        <p:nvSpPr>
          <p:cNvPr id="8" name="CuadroTexto 7">
            <a:extLst>
              <a:ext uri="{FF2B5EF4-FFF2-40B4-BE49-F238E27FC236}">
                <a16:creationId xmlns:a16="http://schemas.microsoft.com/office/drawing/2014/main" id="{3841C2A4-D1A4-0FFB-3BEC-DB08223D402E}"/>
              </a:ext>
            </a:extLst>
          </p:cNvPr>
          <p:cNvSpPr txBox="1"/>
          <p:nvPr/>
        </p:nvSpPr>
        <p:spPr>
          <a:xfrm>
            <a:off x="1850564" y="5540803"/>
            <a:ext cx="1088571" cy="276999"/>
          </a:xfrm>
          <a:prstGeom prst="rect">
            <a:avLst/>
          </a:prstGeom>
          <a:noFill/>
          <a:ln w="28575">
            <a:solidFill>
              <a:srgbClr val="339933"/>
            </a:solidFill>
          </a:ln>
        </p:spPr>
        <p:txBody>
          <a:bodyPr wrap="square" rtlCol="0">
            <a:spAutoFit/>
          </a:bodyPr>
          <a:lstStyle/>
          <a:p>
            <a:endParaRPr lang="es-ES" sz="1200" dirty="0"/>
          </a:p>
        </p:txBody>
      </p:sp>
      <p:sp>
        <p:nvSpPr>
          <p:cNvPr id="9" name="CuadroTexto 8">
            <a:extLst>
              <a:ext uri="{FF2B5EF4-FFF2-40B4-BE49-F238E27FC236}">
                <a16:creationId xmlns:a16="http://schemas.microsoft.com/office/drawing/2014/main" id="{13B66EA0-94A5-3123-49BC-7BBB7563D610}"/>
              </a:ext>
            </a:extLst>
          </p:cNvPr>
          <p:cNvSpPr txBox="1"/>
          <p:nvPr/>
        </p:nvSpPr>
        <p:spPr>
          <a:xfrm>
            <a:off x="1850564" y="2272332"/>
            <a:ext cx="1088571" cy="276999"/>
          </a:xfrm>
          <a:prstGeom prst="rect">
            <a:avLst/>
          </a:prstGeom>
          <a:noFill/>
          <a:ln w="28575">
            <a:solidFill>
              <a:srgbClr val="339933"/>
            </a:solidFill>
          </a:ln>
        </p:spPr>
        <p:txBody>
          <a:bodyPr wrap="square" rtlCol="0">
            <a:spAutoFit/>
          </a:bodyPr>
          <a:lstStyle/>
          <a:p>
            <a:endParaRPr lang="es-ES" sz="1200" dirty="0"/>
          </a:p>
        </p:txBody>
      </p:sp>
      <p:sp>
        <p:nvSpPr>
          <p:cNvPr id="10" name="CuadroTexto 9">
            <a:extLst>
              <a:ext uri="{FF2B5EF4-FFF2-40B4-BE49-F238E27FC236}">
                <a16:creationId xmlns:a16="http://schemas.microsoft.com/office/drawing/2014/main" id="{18D15CED-23E2-004C-2533-999DE9F6680C}"/>
              </a:ext>
            </a:extLst>
          </p:cNvPr>
          <p:cNvSpPr txBox="1"/>
          <p:nvPr/>
        </p:nvSpPr>
        <p:spPr>
          <a:xfrm>
            <a:off x="6335498" y="2217760"/>
            <a:ext cx="4005938" cy="430887"/>
          </a:xfrm>
          <a:prstGeom prst="rect">
            <a:avLst/>
          </a:prstGeom>
          <a:noFill/>
          <a:ln w="28575">
            <a:solidFill>
              <a:srgbClr val="339933"/>
            </a:solidFill>
          </a:ln>
        </p:spPr>
        <p:txBody>
          <a:bodyPr wrap="square" rtlCol="0">
            <a:spAutoFit/>
          </a:bodyPr>
          <a:lstStyle/>
          <a:p>
            <a:r>
              <a:rPr lang="es-ES" sz="1100" dirty="0">
                <a:solidFill>
                  <a:srgbClr val="0070C0"/>
                </a:solidFill>
              </a:rPr>
              <a:t>DECLARACIÓN GRÁFICA DE CULTIVO – recinto, cultivo</a:t>
            </a:r>
          </a:p>
          <a:p>
            <a:r>
              <a:rPr lang="es-ES" sz="1100" dirty="0">
                <a:solidFill>
                  <a:srgbClr val="0070C0"/>
                </a:solidFill>
              </a:rPr>
              <a:t>ORIGEN – Registro de Explotaciones Agrarias</a:t>
            </a:r>
          </a:p>
        </p:txBody>
      </p:sp>
      <p:cxnSp>
        <p:nvCxnSpPr>
          <p:cNvPr id="12" name="Conector recto de flecha 11">
            <a:extLst>
              <a:ext uri="{FF2B5EF4-FFF2-40B4-BE49-F238E27FC236}">
                <a16:creationId xmlns:a16="http://schemas.microsoft.com/office/drawing/2014/main" id="{36461801-10C8-4A42-BEED-87F46460BCBB}"/>
              </a:ext>
            </a:extLst>
          </p:cNvPr>
          <p:cNvCxnSpPr/>
          <p:nvPr/>
        </p:nvCxnSpPr>
        <p:spPr>
          <a:xfrm>
            <a:off x="2939135" y="2394857"/>
            <a:ext cx="3396363" cy="0"/>
          </a:xfrm>
          <a:prstGeom prst="straightConnector1">
            <a:avLst/>
          </a:prstGeom>
          <a:ln w="28575">
            <a:solidFill>
              <a:srgbClr val="339933"/>
            </a:solidFill>
            <a:tailEnd type="triangle"/>
          </a:ln>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1E397406-5827-2CD2-DA1D-E9D053D1031E}"/>
              </a:ext>
            </a:extLst>
          </p:cNvPr>
          <p:cNvSpPr txBox="1"/>
          <p:nvPr/>
        </p:nvSpPr>
        <p:spPr>
          <a:xfrm>
            <a:off x="6335498" y="3433409"/>
            <a:ext cx="4001576" cy="430887"/>
          </a:xfrm>
          <a:prstGeom prst="rect">
            <a:avLst/>
          </a:prstGeom>
          <a:noFill/>
          <a:ln w="28575">
            <a:solidFill>
              <a:srgbClr val="339933"/>
            </a:solidFill>
          </a:ln>
        </p:spPr>
        <p:txBody>
          <a:bodyPr wrap="square" rtlCol="0">
            <a:spAutoFit/>
          </a:bodyPr>
          <a:lstStyle/>
          <a:p>
            <a:r>
              <a:rPr lang="es-ES" sz="1100" dirty="0">
                <a:solidFill>
                  <a:srgbClr val="0070C0"/>
                </a:solidFill>
              </a:rPr>
              <a:t>Dosis de riego, fechas riego – DGC/UHC</a:t>
            </a:r>
          </a:p>
          <a:p>
            <a:r>
              <a:rPr lang="es-ES" sz="1100" dirty="0">
                <a:solidFill>
                  <a:srgbClr val="0070C0"/>
                </a:solidFill>
              </a:rPr>
              <a:t>Sistema de riego</a:t>
            </a:r>
          </a:p>
        </p:txBody>
      </p:sp>
      <p:cxnSp>
        <p:nvCxnSpPr>
          <p:cNvPr id="14" name="Conector recto de flecha 13">
            <a:extLst>
              <a:ext uri="{FF2B5EF4-FFF2-40B4-BE49-F238E27FC236}">
                <a16:creationId xmlns:a16="http://schemas.microsoft.com/office/drawing/2014/main" id="{E18C0F7B-7311-AEAA-3718-232FC23CD85A}"/>
              </a:ext>
            </a:extLst>
          </p:cNvPr>
          <p:cNvCxnSpPr/>
          <p:nvPr/>
        </p:nvCxnSpPr>
        <p:spPr>
          <a:xfrm>
            <a:off x="2934773" y="3635838"/>
            <a:ext cx="3396363" cy="0"/>
          </a:xfrm>
          <a:prstGeom prst="straightConnector1">
            <a:avLst/>
          </a:prstGeom>
          <a:ln w="28575">
            <a:solidFill>
              <a:srgbClr val="339933"/>
            </a:solidFill>
            <a:tailEnd type="triangle"/>
          </a:ln>
        </p:spPr>
        <p:style>
          <a:lnRef idx="1">
            <a:schemeClr val="accent1"/>
          </a:lnRef>
          <a:fillRef idx="0">
            <a:schemeClr val="accent1"/>
          </a:fillRef>
          <a:effectRef idx="0">
            <a:schemeClr val="accent1"/>
          </a:effectRef>
          <a:fontRef idx="minor">
            <a:schemeClr val="tx1"/>
          </a:fontRef>
        </p:style>
      </p:cxnSp>
      <p:sp>
        <p:nvSpPr>
          <p:cNvPr id="15" name="CuadroTexto 14">
            <a:extLst>
              <a:ext uri="{FF2B5EF4-FFF2-40B4-BE49-F238E27FC236}">
                <a16:creationId xmlns:a16="http://schemas.microsoft.com/office/drawing/2014/main" id="{D14218C2-8144-87DC-3DBB-54A85C5EB235}"/>
              </a:ext>
            </a:extLst>
          </p:cNvPr>
          <p:cNvSpPr txBox="1"/>
          <p:nvPr/>
        </p:nvSpPr>
        <p:spPr>
          <a:xfrm>
            <a:off x="6348556" y="4216379"/>
            <a:ext cx="4001576" cy="769441"/>
          </a:xfrm>
          <a:prstGeom prst="rect">
            <a:avLst/>
          </a:prstGeom>
          <a:noFill/>
          <a:ln w="28575">
            <a:solidFill>
              <a:srgbClr val="339933"/>
            </a:solidFill>
          </a:ln>
        </p:spPr>
        <p:txBody>
          <a:bodyPr wrap="square" rtlCol="0">
            <a:spAutoFit/>
          </a:bodyPr>
          <a:lstStyle/>
          <a:p>
            <a:r>
              <a:rPr lang="es-ES" sz="1100" dirty="0">
                <a:solidFill>
                  <a:srgbClr val="0070C0"/>
                </a:solidFill>
              </a:rPr>
              <a:t>TRATAMIENTO FITOSANITARIO – DGC/UHC:</a:t>
            </a:r>
          </a:p>
          <a:p>
            <a:r>
              <a:rPr lang="es-ES" sz="1100" dirty="0">
                <a:solidFill>
                  <a:srgbClr val="0070C0"/>
                </a:solidFill>
              </a:rPr>
              <a:t>- Problema fitosanitario -  Producto aplicado</a:t>
            </a:r>
          </a:p>
          <a:p>
            <a:r>
              <a:rPr lang="es-ES" sz="1100" dirty="0">
                <a:solidFill>
                  <a:srgbClr val="0070C0"/>
                </a:solidFill>
              </a:rPr>
              <a:t>- Dosis</a:t>
            </a:r>
          </a:p>
          <a:p>
            <a:r>
              <a:rPr lang="es-ES" sz="1100" dirty="0">
                <a:solidFill>
                  <a:srgbClr val="0070C0"/>
                </a:solidFill>
              </a:rPr>
              <a:t>- Fecha</a:t>
            </a:r>
          </a:p>
        </p:txBody>
      </p:sp>
      <p:cxnSp>
        <p:nvCxnSpPr>
          <p:cNvPr id="16" name="Conector recto de flecha 15">
            <a:extLst>
              <a:ext uri="{FF2B5EF4-FFF2-40B4-BE49-F238E27FC236}">
                <a16:creationId xmlns:a16="http://schemas.microsoft.com/office/drawing/2014/main" id="{A8D9F282-CCB4-6819-AA83-533539E78B62}"/>
              </a:ext>
            </a:extLst>
          </p:cNvPr>
          <p:cNvCxnSpPr/>
          <p:nvPr/>
        </p:nvCxnSpPr>
        <p:spPr>
          <a:xfrm>
            <a:off x="2947829" y="4589424"/>
            <a:ext cx="3396363" cy="0"/>
          </a:xfrm>
          <a:prstGeom prst="straightConnector1">
            <a:avLst/>
          </a:prstGeom>
          <a:ln w="28575">
            <a:solidFill>
              <a:srgbClr val="33993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819985A2-2C9A-4015-9B9D-D8F8CBCFE2D4}"/>
              </a:ext>
            </a:extLst>
          </p:cNvPr>
          <p:cNvCxnSpPr/>
          <p:nvPr/>
        </p:nvCxnSpPr>
        <p:spPr>
          <a:xfrm>
            <a:off x="2947833" y="5686715"/>
            <a:ext cx="3396363" cy="0"/>
          </a:xfrm>
          <a:prstGeom prst="straightConnector1">
            <a:avLst/>
          </a:prstGeom>
          <a:ln w="28575">
            <a:solidFill>
              <a:srgbClr val="339933"/>
            </a:solidFill>
            <a:tailEnd type="triangle"/>
          </a:ln>
        </p:spPr>
        <p:style>
          <a:lnRef idx="1">
            <a:schemeClr val="accent1"/>
          </a:lnRef>
          <a:fillRef idx="0">
            <a:schemeClr val="accent1"/>
          </a:fillRef>
          <a:effectRef idx="0">
            <a:schemeClr val="accent1"/>
          </a:effectRef>
          <a:fontRef idx="minor">
            <a:schemeClr val="tx1"/>
          </a:fontRef>
        </p:style>
      </p:cxnSp>
      <p:sp>
        <p:nvSpPr>
          <p:cNvPr id="18" name="CuadroTexto 17">
            <a:extLst>
              <a:ext uri="{FF2B5EF4-FFF2-40B4-BE49-F238E27FC236}">
                <a16:creationId xmlns:a16="http://schemas.microsoft.com/office/drawing/2014/main" id="{2B06AFE1-ED8E-C792-4958-7BB9697FFEBC}"/>
              </a:ext>
            </a:extLst>
          </p:cNvPr>
          <p:cNvSpPr txBox="1"/>
          <p:nvPr/>
        </p:nvSpPr>
        <p:spPr>
          <a:xfrm>
            <a:off x="6339846" y="5304948"/>
            <a:ext cx="4010286" cy="769441"/>
          </a:xfrm>
          <a:prstGeom prst="rect">
            <a:avLst/>
          </a:prstGeom>
          <a:noFill/>
          <a:ln w="28575">
            <a:solidFill>
              <a:srgbClr val="339933"/>
            </a:solidFill>
          </a:ln>
        </p:spPr>
        <p:txBody>
          <a:bodyPr wrap="square" rtlCol="0">
            <a:spAutoFit/>
          </a:bodyPr>
          <a:lstStyle/>
          <a:p>
            <a:r>
              <a:rPr lang="es-ES" sz="1100" dirty="0">
                <a:solidFill>
                  <a:srgbClr val="0070C0"/>
                </a:solidFill>
              </a:rPr>
              <a:t>FERTILIZACIÓN – DGC/UHC:</a:t>
            </a:r>
          </a:p>
          <a:p>
            <a:r>
              <a:rPr lang="es-ES" sz="1100" dirty="0">
                <a:solidFill>
                  <a:srgbClr val="0070C0"/>
                </a:solidFill>
              </a:rPr>
              <a:t>- Material fertilizante, composición, método de fertilización</a:t>
            </a:r>
          </a:p>
          <a:p>
            <a:r>
              <a:rPr lang="es-ES" sz="1100" dirty="0">
                <a:solidFill>
                  <a:srgbClr val="0070C0"/>
                </a:solidFill>
              </a:rPr>
              <a:t>- Dosis</a:t>
            </a:r>
          </a:p>
          <a:p>
            <a:r>
              <a:rPr lang="es-ES" sz="1100" dirty="0">
                <a:solidFill>
                  <a:srgbClr val="0070C0"/>
                </a:solidFill>
              </a:rPr>
              <a:t>- Fecha</a:t>
            </a:r>
          </a:p>
        </p:txBody>
      </p:sp>
      <p:sp>
        <p:nvSpPr>
          <p:cNvPr id="20" name="CuadroTexto 19">
            <a:extLst>
              <a:ext uri="{FF2B5EF4-FFF2-40B4-BE49-F238E27FC236}">
                <a16:creationId xmlns:a16="http://schemas.microsoft.com/office/drawing/2014/main" id="{5C53EAD3-4E6A-B856-3853-E114C91FE98D}"/>
              </a:ext>
            </a:extLst>
          </p:cNvPr>
          <p:cNvSpPr txBox="1"/>
          <p:nvPr/>
        </p:nvSpPr>
        <p:spPr>
          <a:xfrm>
            <a:off x="487679" y="4724167"/>
            <a:ext cx="1079863" cy="646331"/>
          </a:xfrm>
          <a:prstGeom prst="rect">
            <a:avLst/>
          </a:prstGeom>
          <a:solidFill>
            <a:schemeClr val="accent1">
              <a:lumMod val="60000"/>
              <a:lumOff val="40000"/>
            </a:schemeClr>
          </a:solidFill>
          <a:ln w="28575">
            <a:solidFill>
              <a:srgbClr val="C00000"/>
            </a:solidFill>
          </a:ln>
        </p:spPr>
        <p:txBody>
          <a:bodyPr wrap="square" rtlCol="0">
            <a:spAutoFit/>
          </a:bodyPr>
          <a:lstStyle/>
          <a:p>
            <a:r>
              <a:rPr lang="es-ES" sz="1200" dirty="0">
                <a:solidFill>
                  <a:srgbClr val="C00000"/>
                </a:solidFill>
              </a:rPr>
              <a:t>PLAN DE ABONADO</a:t>
            </a:r>
          </a:p>
          <a:p>
            <a:r>
              <a:rPr lang="es-ES" sz="1200" dirty="0">
                <a:solidFill>
                  <a:srgbClr val="C00000"/>
                </a:solidFill>
              </a:rPr>
              <a:t>(necesidades</a:t>
            </a:r>
            <a:r>
              <a:rPr lang="es-ES" sz="1200" dirty="0"/>
              <a:t>)</a:t>
            </a:r>
          </a:p>
        </p:txBody>
      </p:sp>
      <p:cxnSp>
        <p:nvCxnSpPr>
          <p:cNvPr id="22" name="Conector: angular 21">
            <a:extLst>
              <a:ext uri="{FF2B5EF4-FFF2-40B4-BE49-F238E27FC236}">
                <a16:creationId xmlns:a16="http://schemas.microsoft.com/office/drawing/2014/main" id="{C652AD8C-D5F5-A27E-7D3E-35DD06722B45}"/>
              </a:ext>
            </a:extLst>
          </p:cNvPr>
          <p:cNvCxnSpPr>
            <a:endCxn id="20" idx="2"/>
          </p:cNvCxnSpPr>
          <p:nvPr/>
        </p:nvCxnSpPr>
        <p:spPr>
          <a:xfrm rot="10800000">
            <a:off x="1027612" y="5370499"/>
            <a:ext cx="740229" cy="170305"/>
          </a:xfrm>
          <a:prstGeom prst="bentConnector2">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F23EC807-A516-6C57-B58A-3C66B8F87257}"/>
              </a:ext>
            </a:extLst>
          </p:cNvPr>
          <p:cNvSpPr txBox="1"/>
          <p:nvPr/>
        </p:nvSpPr>
        <p:spPr>
          <a:xfrm>
            <a:off x="3240349" y="741225"/>
            <a:ext cx="7227355" cy="738664"/>
          </a:xfrm>
          <a:prstGeom prst="rect">
            <a:avLst/>
          </a:prstGeom>
          <a:solidFill>
            <a:schemeClr val="bg1">
              <a:lumMod val="95000"/>
            </a:schemeClr>
          </a:solidFill>
          <a:ln w="19050">
            <a:solidFill>
              <a:srgbClr val="0070C0"/>
            </a:solidFill>
          </a:ln>
        </p:spPr>
        <p:txBody>
          <a:bodyPr wrap="square" rtlCol="0">
            <a:spAutoFit/>
          </a:bodyPr>
          <a:lstStyle/>
          <a:p>
            <a:r>
              <a:rPr lang="es-ES" sz="1400" dirty="0">
                <a:solidFill>
                  <a:srgbClr val="C00000"/>
                </a:solidFill>
              </a:rPr>
              <a:t>El cuaderno digital de explotación adquiere un </a:t>
            </a:r>
            <a:r>
              <a:rPr lang="es-ES" sz="1400" b="1" dirty="0">
                <a:solidFill>
                  <a:srgbClr val="C00000"/>
                </a:solidFill>
              </a:rPr>
              <a:t>carácter voluntario</a:t>
            </a:r>
            <a:r>
              <a:rPr lang="es-ES" sz="1400" dirty="0">
                <a:solidFill>
                  <a:srgbClr val="C00000"/>
                </a:solidFill>
              </a:rPr>
              <a:t> con efecto retroactivo.</a:t>
            </a:r>
          </a:p>
          <a:p>
            <a:r>
              <a:rPr lang="es-ES" sz="1400" dirty="0">
                <a:solidFill>
                  <a:srgbClr val="C00000"/>
                </a:solidFill>
              </a:rPr>
              <a:t>A partir del </a:t>
            </a:r>
            <a:r>
              <a:rPr lang="es-ES" sz="1400" b="1" dirty="0">
                <a:solidFill>
                  <a:srgbClr val="C00000"/>
                </a:solidFill>
              </a:rPr>
              <a:t>1-ene-2026 </a:t>
            </a:r>
            <a:r>
              <a:rPr lang="es-ES" sz="1400" dirty="0">
                <a:solidFill>
                  <a:srgbClr val="C00000"/>
                </a:solidFill>
              </a:rPr>
              <a:t>es obligatorio el </a:t>
            </a:r>
            <a:r>
              <a:rPr lang="es-ES" sz="1400" b="1" dirty="0">
                <a:solidFill>
                  <a:srgbClr val="C00000"/>
                </a:solidFill>
              </a:rPr>
              <a:t>registro electrónico </a:t>
            </a:r>
            <a:r>
              <a:rPr lang="es-ES" sz="1400" dirty="0">
                <a:solidFill>
                  <a:srgbClr val="C00000"/>
                </a:solidFill>
              </a:rPr>
              <a:t>de los </a:t>
            </a:r>
            <a:r>
              <a:rPr lang="es-ES" sz="1400" b="1" dirty="0">
                <a:solidFill>
                  <a:srgbClr val="C00000"/>
                </a:solidFill>
              </a:rPr>
              <a:t>tratamientos fitosanitarios </a:t>
            </a:r>
            <a:r>
              <a:rPr lang="es-ES" sz="1400" dirty="0">
                <a:solidFill>
                  <a:srgbClr val="C00000"/>
                </a:solidFill>
              </a:rPr>
              <a:t>para la totalidad de los operadores europeos.</a:t>
            </a:r>
          </a:p>
        </p:txBody>
      </p:sp>
      <p:sp>
        <p:nvSpPr>
          <p:cNvPr id="11" name="CuadroTexto 10">
            <a:extLst>
              <a:ext uri="{FF2B5EF4-FFF2-40B4-BE49-F238E27FC236}">
                <a16:creationId xmlns:a16="http://schemas.microsoft.com/office/drawing/2014/main" id="{7B62C90D-180B-E078-9B88-CD9BD1238202}"/>
              </a:ext>
            </a:extLst>
          </p:cNvPr>
          <p:cNvSpPr txBox="1"/>
          <p:nvPr/>
        </p:nvSpPr>
        <p:spPr>
          <a:xfrm>
            <a:off x="4444182" y="1615728"/>
            <a:ext cx="4477876" cy="307777"/>
          </a:xfrm>
          <a:prstGeom prst="rect">
            <a:avLst/>
          </a:prstGeom>
          <a:noFill/>
        </p:spPr>
        <p:txBody>
          <a:bodyPr wrap="square" rtlCol="0">
            <a:spAutoFit/>
          </a:bodyPr>
          <a:lstStyle/>
          <a:p>
            <a:r>
              <a:rPr lang="es-ES" sz="1400" dirty="0">
                <a:solidFill>
                  <a:srgbClr val="006600"/>
                </a:solidFill>
              </a:rPr>
              <a:t>EL CUADERNO DIGITAL TIENE UN </a:t>
            </a:r>
            <a:r>
              <a:rPr lang="es-ES" sz="1400" b="1" dirty="0">
                <a:solidFill>
                  <a:srgbClr val="006600"/>
                </a:solidFill>
              </a:rPr>
              <a:t>CARÁCTER VOLUNTARIO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56F5436-D19F-DCE5-0B39-0F8D34052845}"/>
              </a:ext>
            </a:extLst>
          </p:cNvPr>
          <p:cNvSpPr txBox="1"/>
          <p:nvPr/>
        </p:nvSpPr>
        <p:spPr>
          <a:xfrm>
            <a:off x="1198245" y="317441"/>
            <a:ext cx="9974060" cy="923330"/>
          </a:xfrm>
          <a:prstGeom prst="rect">
            <a:avLst/>
          </a:prstGeom>
          <a:solidFill>
            <a:schemeClr val="accent4">
              <a:lumMod val="60000"/>
              <a:lumOff val="40000"/>
            </a:schemeClr>
          </a:solidFill>
        </p:spPr>
        <p:txBody>
          <a:bodyPr wrap="square" rtlCol="0">
            <a:spAutoFit/>
          </a:bodyPr>
          <a:lstStyle/>
          <a:p>
            <a:pPr algn="ctr"/>
            <a:r>
              <a:rPr lang="es-ES" sz="5400" dirty="0"/>
              <a:t>NOVEDADES CAMINO DEL C.U.E.</a:t>
            </a:r>
          </a:p>
        </p:txBody>
      </p:sp>
      <p:pic>
        <p:nvPicPr>
          <p:cNvPr id="5" name="Imagen 4">
            <a:extLst>
              <a:ext uri="{FF2B5EF4-FFF2-40B4-BE49-F238E27FC236}">
                <a16:creationId xmlns:a16="http://schemas.microsoft.com/office/drawing/2014/main" id="{CC84C139-45F0-A194-8F04-D94DCD129B18}"/>
              </a:ext>
            </a:extLst>
          </p:cNvPr>
          <p:cNvPicPr>
            <a:picLocks noChangeAspect="1"/>
          </p:cNvPicPr>
          <p:nvPr/>
        </p:nvPicPr>
        <p:blipFill>
          <a:blip r:embed="rId4"/>
          <a:srcRect r="20714"/>
          <a:stretch/>
        </p:blipFill>
        <p:spPr>
          <a:xfrm>
            <a:off x="593582" y="3562350"/>
            <a:ext cx="10859277" cy="2513674"/>
          </a:xfrm>
          <a:prstGeom prst="rect">
            <a:avLst/>
          </a:prstGeom>
        </p:spPr>
      </p:pic>
      <p:sp>
        <p:nvSpPr>
          <p:cNvPr id="2" name="CuadroTexto 1">
            <a:extLst>
              <a:ext uri="{FF2B5EF4-FFF2-40B4-BE49-F238E27FC236}">
                <a16:creationId xmlns:a16="http://schemas.microsoft.com/office/drawing/2014/main" id="{126180CE-9627-981F-6634-EC727863277E}"/>
              </a:ext>
            </a:extLst>
          </p:cNvPr>
          <p:cNvSpPr txBox="1"/>
          <p:nvPr/>
        </p:nvSpPr>
        <p:spPr>
          <a:xfrm>
            <a:off x="1371599" y="2133600"/>
            <a:ext cx="9121139" cy="369332"/>
          </a:xfrm>
          <a:prstGeom prst="rect">
            <a:avLst/>
          </a:prstGeom>
          <a:noFill/>
        </p:spPr>
        <p:txBody>
          <a:bodyPr wrap="square" rtlCol="0">
            <a:spAutoFit/>
          </a:bodyPr>
          <a:lstStyle/>
          <a:p>
            <a:r>
              <a:rPr lang="es-ES" dirty="0">
                <a:highlight>
                  <a:srgbClr val="33CC33"/>
                </a:highlight>
              </a:rPr>
              <a:t>FACILITEMOS EL CAMINO A QUE DESAPAREZCA LA SOLICITUD UNICA COMO TAL SOLICITUD…</a:t>
            </a:r>
          </a:p>
        </p:txBody>
      </p:sp>
      <p:sp>
        <p:nvSpPr>
          <p:cNvPr id="6" name="CuadroTexto 5">
            <a:extLst>
              <a:ext uri="{FF2B5EF4-FFF2-40B4-BE49-F238E27FC236}">
                <a16:creationId xmlns:a16="http://schemas.microsoft.com/office/drawing/2014/main" id="{F215B68E-6E9F-3B76-FC91-7F32F3AD77E7}"/>
              </a:ext>
            </a:extLst>
          </p:cNvPr>
          <p:cNvSpPr txBox="1"/>
          <p:nvPr/>
        </p:nvSpPr>
        <p:spPr>
          <a:xfrm>
            <a:off x="3048000" y="1764268"/>
            <a:ext cx="1845733" cy="369332"/>
          </a:xfrm>
          <a:prstGeom prst="rect">
            <a:avLst/>
          </a:prstGeom>
          <a:solidFill>
            <a:schemeClr val="accent6">
              <a:lumMod val="75000"/>
            </a:schemeClr>
          </a:solidFill>
        </p:spPr>
        <p:txBody>
          <a:bodyPr wrap="square">
            <a:spAutoFit/>
          </a:bodyPr>
          <a:lstStyle/>
          <a:p>
            <a:r>
              <a:rPr lang="es-ES" i="1" dirty="0"/>
              <a:t>Claimless System</a:t>
            </a:r>
          </a:p>
        </p:txBody>
      </p:sp>
    </p:spTree>
    <p:extLst>
      <p:ext uri="{BB962C8B-B14F-4D97-AF65-F5344CB8AC3E}">
        <p14:creationId xmlns:p14="http://schemas.microsoft.com/office/powerpoint/2010/main" val="3853832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5AD17B-504F-42D1-E427-FC0191A7B09B}"/>
              </a:ext>
            </a:extLst>
          </p:cNvPr>
          <p:cNvSpPr>
            <a:spLocks noGrp="1"/>
          </p:cNvSpPr>
          <p:nvPr>
            <p:ph type="title"/>
          </p:nvPr>
        </p:nvSpPr>
        <p:spPr>
          <a:xfrm>
            <a:off x="838200" y="145091"/>
            <a:ext cx="10515600" cy="894403"/>
          </a:xfrm>
          <a:blipFill>
            <a:blip r:embed="rId3"/>
            <a:tile tx="0" ty="0" sx="100000" sy="100000" flip="none" algn="tl"/>
          </a:blipFill>
        </p:spPr>
        <p:txBody>
          <a:bodyPr/>
          <a:lstStyle/>
          <a:p>
            <a:r>
              <a:rPr lang="es-ES" dirty="0">
                <a:solidFill>
                  <a:srgbClr val="C00000"/>
                </a:solidFill>
              </a:rPr>
              <a:t>PAC 2025 – </a:t>
            </a:r>
            <a:r>
              <a:rPr lang="es-ES" sz="2600" dirty="0">
                <a:solidFill>
                  <a:srgbClr val="C00000"/>
                </a:solidFill>
              </a:rPr>
              <a:t>ARQUITECTURA VERDE – CONDICIONALIDAD REFORZADA</a:t>
            </a:r>
            <a:endParaRPr lang="es-ES" sz="2600" dirty="0"/>
          </a:p>
        </p:txBody>
      </p:sp>
      <p:graphicFrame>
        <p:nvGraphicFramePr>
          <p:cNvPr id="5" name="Tabla 5">
            <a:extLst>
              <a:ext uri="{FF2B5EF4-FFF2-40B4-BE49-F238E27FC236}">
                <a16:creationId xmlns:a16="http://schemas.microsoft.com/office/drawing/2014/main" id="{152CE0D4-0D30-61F1-7A3E-C76B6BA456CE}"/>
              </a:ext>
            </a:extLst>
          </p:cNvPr>
          <p:cNvGraphicFramePr>
            <a:graphicFrameLocks noGrp="1"/>
          </p:cNvGraphicFramePr>
          <p:nvPr>
            <p:ph idx="1"/>
            <p:extLst>
              <p:ext uri="{D42A27DB-BD31-4B8C-83A1-F6EECF244321}">
                <p14:modId xmlns:p14="http://schemas.microsoft.com/office/powerpoint/2010/main" val="3043433759"/>
              </p:ext>
            </p:extLst>
          </p:nvPr>
        </p:nvGraphicFramePr>
        <p:xfrm>
          <a:off x="838200" y="1607900"/>
          <a:ext cx="10515600" cy="5222729"/>
        </p:xfrm>
        <a:graphic>
          <a:graphicData uri="http://schemas.openxmlformats.org/drawingml/2006/table">
            <a:tbl>
              <a:tblPr firstRow="1" bandRow="1">
                <a:tableStyleId>{5C22544A-7EE6-4342-B048-85BDC9FD1C3A}</a:tableStyleId>
              </a:tblPr>
              <a:tblGrid>
                <a:gridCol w="955766">
                  <a:extLst>
                    <a:ext uri="{9D8B030D-6E8A-4147-A177-3AD203B41FA5}">
                      <a16:colId xmlns:a16="http://schemas.microsoft.com/office/drawing/2014/main" val="1058443151"/>
                    </a:ext>
                  </a:extLst>
                </a:gridCol>
                <a:gridCol w="2281645">
                  <a:extLst>
                    <a:ext uri="{9D8B030D-6E8A-4147-A177-3AD203B41FA5}">
                      <a16:colId xmlns:a16="http://schemas.microsoft.com/office/drawing/2014/main" val="1385449626"/>
                    </a:ext>
                  </a:extLst>
                </a:gridCol>
                <a:gridCol w="7278189">
                  <a:extLst>
                    <a:ext uri="{9D8B030D-6E8A-4147-A177-3AD203B41FA5}">
                      <a16:colId xmlns:a16="http://schemas.microsoft.com/office/drawing/2014/main" val="3247156274"/>
                    </a:ext>
                  </a:extLst>
                </a:gridCol>
              </a:tblGrid>
              <a:tr h="506624">
                <a:tc>
                  <a:txBody>
                    <a:bodyPr/>
                    <a:lstStyle/>
                    <a:p>
                      <a:r>
                        <a:rPr lang="es-ES" b="1" u="sng" dirty="0">
                          <a:solidFill>
                            <a:srgbClr val="006600"/>
                          </a:solidFill>
                        </a:rPr>
                        <a:t>BCAM 1</a:t>
                      </a:r>
                    </a:p>
                  </a:txBody>
                  <a:tcPr anchor="ctr">
                    <a:solidFill>
                      <a:schemeClr val="accent6">
                        <a:lumMod val="20000"/>
                        <a:lumOff val="80000"/>
                      </a:schemeClr>
                    </a:solidFill>
                  </a:tcPr>
                </a:tc>
                <a:tc>
                  <a:txBody>
                    <a:bodyPr/>
                    <a:lstStyle/>
                    <a:p>
                      <a:r>
                        <a:rPr lang="es-ES" sz="1200" b="1" i="0" u="none" dirty="0">
                          <a:solidFill>
                            <a:srgbClr val="339933"/>
                          </a:solidFill>
                        </a:rPr>
                        <a:t>MANTENIMIENTO DE PASTOS PERMANENTES</a:t>
                      </a:r>
                    </a:p>
                  </a:txBody>
                  <a:tcPr anchor="ct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solidFill>
                            <a:srgbClr val="339933"/>
                          </a:solidFill>
                        </a:rPr>
                        <a:t>Año de referencia 2018, la proporción no debe de disminuir &gt; 5%</a:t>
                      </a:r>
                    </a:p>
                  </a:txBody>
                  <a:tcPr anchor="ctr">
                    <a:solidFill>
                      <a:schemeClr val="accent6">
                        <a:lumMod val="20000"/>
                        <a:lumOff val="80000"/>
                      </a:schemeClr>
                    </a:solidFill>
                  </a:tcPr>
                </a:tc>
                <a:extLst>
                  <a:ext uri="{0D108BD9-81ED-4DB2-BD59-A6C34878D82A}">
                    <a16:rowId xmlns:a16="http://schemas.microsoft.com/office/drawing/2014/main" val="3572050468"/>
                  </a:ext>
                </a:extLst>
              </a:tr>
              <a:tr h="7152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u="sng" dirty="0">
                          <a:solidFill>
                            <a:srgbClr val="006600"/>
                          </a:solidFill>
                          <a:effectLst/>
                        </a:rPr>
                        <a:t>BCAM 2</a:t>
                      </a:r>
                    </a:p>
                  </a:txBody>
                  <a:tcPr anchor="ctr">
                    <a:solidFill>
                      <a:srgbClr val="CCFF99"/>
                    </a:solidFill>
                  </a:tcPr>
                </a:tc>
                <a:tc>
                  <a:txBody>
                    <a:bodyPr/>
                    <a:lstStyle/>
                    <a:p>
                      <a:r>
                        <a:rPr lang="es-ES" sz="1200" b="1" i="0" u="none" kern="1200" dirty="0">
                          <a:solidFill>
                            <a:srgbClr val="339933"/>
                          </a:solidFill>
                          <a:latin typeface="+mn-lt"/>
                          <a:ea typeface="+mn-ea"/>
                          <a:cs typeface="+mn-cs"/>
                        </a:rPr>
                        <a:t>PROTECCIÓN DE HUMEDALES Y TURBERAS </a:t>
                      </a:r>
                    </a:p>
                  </a:txBody>
                  <a:tcPr anchor="ctr">
                    <a:solidFill>
                      <a:srgbClr val="CCFF99"/>
                    </a:solidFill>
                  </a:tcPr>
                </a:tc>
                <a:tc>
                  <a:txBody>
                    <a:bodyPr/>
                    <a:lstStyle/>
                    <a:p>
                      <a:pPr marL="285750" lvl="4" indent="-285750">
                        <a:buFont typeface="Arial" panose="020B0604020202020204" pitchFamily="34" charset="0"/>
                        <a:buChar char="•"/>
                      </a:pPr>
                      <a:r>
                        <a:rPr lang="es-ES" sz="1200" b="1" dirty="0">
                          <a:solidFill>
                            <a:srgbClr val="339933"/>
                          </a:solidFill>
                        </a:rPr>
                        <a:t>Delimitación en SIGPAC. No drenar, ni quemar, ni extraer turba No transformar en TC y si es TC no labrar más de 20 cm</a:t>
                      </a:r>
                    </a:p>
                    <a:p>
                      <a:pPr marL="285750" lvl="4" indent="-285750">
                        <a:buFont typeface="Arial" panose="020B0604020202020204" pitchFamily="34" charset="0"/>
                        <a:buChar char="•"/>
                      </a:pPr>
                      <a:r>
                        <a:rPr lang="es-ES" sz="1200" b="1" dirty="0">
                          <a:solidFill>
                            <a:srgbClr val="339933"/>
                          </a:solidFill>
                        </a:rPr>
                        <a:t>Actividad de pastoreo, 1 UGM/ha.</a:t>
                      </a:r>
                    </a:p>
                  </a:txBody>
                  <a:tcPr anchor="ctr">
                    <a:solidFill>
                      <a:srgbClr val="CCFF99"/>
                    </a:solidFill>
                  </a:tcPr>
                </a:tc>
                <a:extLst>
                  <a:ext uri="{0D108BD9-81ED-4DB2-BD59-A6C34878D82A}">
                    <a16:rowId xmlns:a16="http://schemas.microsoft.com/office/drawing/2014/main" val="2357073135"/>
                  </a:ext>
                </a:extLst>
              </a:tr>
              <a:tr h="5066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solidFill>
                            <a:srgbClr val="339933"/>
                          </a:solidFill>
                        </a:rPr>
                        <a:t>BCAM 3</a:t>
                      </a:r>
                    </a:p>
                  </a:txBody>
                  <a:tcPr anchor="ctr">
                    <a:solidFill>
                      <a:schemeClr val="accent6">
                        <a:lumMod val="20000"/>
                        <a:lumOff val="80000"/>
                      </a:schemeClr>
                    </a:solidFill>
                  </a:tcPr>
                </a:tc>
                <a:tc>
                  <a:txBody>
                    <a:bodyPr/>
                    <a:lstStyle/>
                    <a:p>
                      <a:r>
                        <a:rPr lang="es-ES" sz="1200" b="1" i="0" u="none" kern="1200" dirty="0">
                          <a:solidFill>
                            <a:srgbClr val="339933"/>
                          </a:solidFill>
                          <a:latin typeface="+mn-lt"/>
                          <a:ea typeface="+mn-ea"/>
                          <a:cs typeface="+mn-cs"/>
                        </a:rPr>
                        <a:t>PROHIBICIÓN DE QUEMA DE RASTROJOS</a:t>
                      </a:r>
                    </a:p>
                  </a:txBody>
                  <a:tcPr anchor="ctr">
                    <a:solidFill>
                      <a:schemeClr val="accent6">
                        <a:lumMod val="20000"/>
                        <a:lumOff val="80000"/>
                      </a:schemeClr>
                    </a:solidFill>
                  </a:tcPr>
                </a:tc>
                <a:tc>
                  <a:txBody>
                    <a:bodyPr/>
                    <a:lstStyle/>
                    <a:p>
                      <a:pPr algn="l"/>
                      <a:r>
                        <a:rPr lang="es-ES" sz="1200" b="1" kern="1200" dirty="0">
                          <a:solidFill>
                            <a:srgbClr val="339933"/>
                          </a:solidFill>
                          <a:latin typeface="+mn-lt"/>
                          <a:ea typeface="+mn-ea"/>
                          <a:cs typeface="+mn-cs"/>
                        </a:rPr>
                        <a:t>Prohibida la quema de rastrojos de cosechas de cultivos herbáceos.</a:t>
                      </a:r>
                    </a:p>
                  </a:txBody>
                  <a:tcPr anchor="ctr">
                    <a:solidFill>
                      <a:schemeClr val="accent6">
                        <a:lumMod val="20000"/>
                        <a:lumOff val="80000"/>
                      </a:schemeClr>
                    </a:solidFill>
                  </a:tcPr>
                </a:tc>
                <a:extLst>
                  <a:ext uri="{0D108BD9-81ED-4DB2-BD59-A6C34878D82A}">
                    <a16:rowId xmlns:a16="http://schemas.microsoft.com/office/drawing/2014/main" val="451928611"/>
                  </a:ext>
                </a:extLst>
              </a:tr>
              <a:tr h="9238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solidFill>
                            <a:srgbClr val="339933"/>
                          </a:solidFill>
                        </a:rPr>
                        <a:t>BCAM 4</a:t>
                      </a:r>
                    </a:p>
                  </a:txBody>
                  <a:tcPr anchor="ctr">
                    <a:solidFill>
                      <a:srgbClr val="CCFF99"/>
                    </a:solidFill>
                  </a:tcPr>
                </a:tc>
                <a:tc>
                  <a:txBody>
                    <a:bodyPr/>
                    <a:lstStyle/>
                    <a:p>
                      <a:r>
                        <a:rPr lang="es-ES" sz="1200" b="1" i="0" u="none" kern="1200" dirty="0">
                          <a:solidFill>
                            <a:srgbClr val="339933"/>
                          </a:solidFill>
                          <a:latin typeface="+mn-lt"/>
                          <a:ea typeface="+mn-ea"/>
                          <a:cs typeface="+mn-cs"/>
                        </a:rPr>
                        <a:t>CREACIÓN DE FRANJAS DE PROTECCIÓN EN LOS MÁRGENES DE LOS RÍOS</a:t>
                      </a:r>
                    </a:p>
                  </a:txBody>
                  <a:tcPr anchor="ctr">
                    <a:solidFill>
                      <a:srgbClr val="CCFF99"/>
                    </a:solidFill>
                  </a:tcPr>
                </a:tc>
                <a:tc>
                  <a:txBody>
                    <a:bodyPr/>
                    <a:lstStyle/>
                    <a:p>
                      <a:pPr marL="285750" lvl="6" indent="-285750">
                        <a:buFont typeface="Arial" panose="020B0604020202020204" pitchFamily="34" charset="0"/>
                        <a:buChar char="•"/>
                      </a:pPr>
                      <a:r>
                        <a:rPr lang="es-ES" sz="1200" b="1" kern="1200" dirty="0">
                          <a:solidFill>
                            <a:srgbClr val="339933"/>
                          </a:solidFill>
                          <a:latin typeface="+mn-lt"/>
                          <a:ea typeface="+mn-ea"/>
                          <a:cs typeface="+mn-cs"/>
                        </a:rPr>
                        <a:t>Delimitación capa SIGPAC, al menos 5 metros de ancho.</a:t>
                      </a:r>
                    </a:p>
                    <a:p>
                      <a:pPr marL="285750" lvl="6" indent="-285750">
                        <a:buFont typeface="Arial" panose="020B0604020202020204" pitchFamily="34" charset="0"/>
                        <a:buChar char="•"/>
                      </a:pPr>
                      <a:r>
                        <a:rPr lang="es-ES" sz="1200" b="1" kern="1200" dirty="0">
                          <a:solidFill>
                            <a:srgbClr val="339933"/>
                          </a:solidFill>
                          <a:latin typeface="+mn-lt"/>
                          <a:ea typeface="+mn-ea"/>
                          <a:cs typeface="+mn-cs"/>
                        </a:rPr>
                        <a:t>No se podrán aplicar FERTILIZANTES ni FITOSANITARIOS (respetar cualquier limitación mayor).</a:t>
                      </a:r>
                    </a:p>
                    <a:p>
                      <a:pPr marL="285750" lvl="6" indent="-285750">
                        <a:buFont typeface="Arial" panose="020B0604020202020204" pitchFamily="34" charset="0"/>
                        <a:buChar char="•"/>
                      </a:pPr>
                      <a:r>
                        <a:rPr lang="es-ES" sz="1200" b="1" kern="1200" dirty="0">
                          <a:solidFill>
                            <a:srgbClr val="339933"/>
                          </a:solidFill>
                          <a:latin typeface="+mn-lt"/>
                          <a:ea typeface="+mn-ea"/>
                          <a:cs typeface="+mn-cs"/>
                        </a:rPr>
                        <a:t>No habrá producción agrícola, excepto cultivos leñosos ya implantados.</a:t>
                      </a:r>
                    </a:p>
                    <a:p>
                      <a:pPr marL="285750" lvl="6" indent="-285750">
                        <a:buFont typeface="Arial" panose="020B0604020202020204" pitchFamily="34" charset="0"/>
                        <a:buChar char="•"/>
                      </a:pPr>
                      <a:r>
                        <a:rPr lang="es-ES" sz="1200" b="1" kern="1200" dirty="0">
                          <a:solidFill>
                            <a:srgbClr val="339933"/>
                          </a:solidFill>
                          <a:latin typeface="+mn-lt"/>
                          <a:ea typeface="+mn-ea"/>
                          <a:cs typeface="+mn-cs"/>
                        </a:rPr>
                        <a:t>Se mantendrá cubierta vegetal sembrada o espontánea, distinguible del cultivo de la tierra agrícola contigua. Únicamente puede ser objeto de pastoreo o siega.</a:t>
                      </a:r>
                    </a:p>
                    <a:p>
                      <a:pPr marL="285750" lvl="6" indent="-285750">
                        <a:buFont typeface="Arial" panose="020B0604020202020204" pitchFamily="34" charset="0"/>
                        <a:buChar char="•"/>
                      </a:pPr>
                      <a:r>
                        <a:rPr lang="es-ES" sz="1200" b="1" kern="1200" dirty="0">
                          <a:solidFill>
                            <a:srgbClr val="339933"/>
                          </a:solidFill>
                          <a:latin typeface="+mn-lt"/>
                          <a:ea typeface="+mn-ea"/>
                          <a:cs typeface="+mn-cs"/>
                        </a:rPr>
                        <a:t>Se permiten labores superficiales de mantenimiento.</a:t>
                      </a:r>
                    </a:p>
                  </a:txBody>
                  <a:tcPr anchor="ctr">
                    <a:solidFill>
                      <a:srgbClr val="CCFF99"/>
                    </a:solidFill>
                  </a:tcPr>
                </a:tc>
                <a:extLst>
                  <a:ext uri="{0D108BD9-81ED-4DB2-BD59-A6C34878D82A}">
                    <a16:rowId xmlns:a16="http://schemas.microsoft.com/office/drawing/2014/main" val="3304663444"/>
                  </a:ext>
                </a:extLst>
              </a:tr>
              <a:tr h="7152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solidFill>
                            <a:srgbClr val="339933"/>
                          </a:solidFill>
                        </a:rPr>
                        <a:t>BCAM 5</a:t>
                      </a:r>
                    </a:p>
                  </a:txBody>
                  <a:tcPr anchor="ctr">
                    <a:solidFill>
                      <a:schemeClr val="accent6">
                        <a:lumMod val="20000"/>
                        <a:lumOff val="80000"/>
                      </a:schemeClr>
                    </a:solidFill>
                  </a:tcPr>
                </a:tc>
                <a:tc>
                  <a:txBody>
                    <a:bodyPr/>
                    <a:lstStyle/>
                    <a:p>
                      <a:r>
                        <a:rPr lang="es-ES" sz="1200" b="1" i="0" u="none" kern="1200" dirty="0">
                          <a:solidFill>
                            <a:srgbClr val="339933"/>
                          </a:solidFill>
                          <a:latin typeface="+mn-lt"/>
                          <a:ea typeface="+mn-ea"/>
                          <a:cs typeface="+mn-cs"/>
                        </a:rPr>
                        <a:t>REDUCCIÓN DEL RIESGO DE DEGRADACIÓN Y EROSIÓN DEL SUELO</a:t>
                      </a:r>
                    </a:p>
                  </a:txBody>
                  <a:tcPr anchor="ctr">
                    <a:solidFill>
                      <a:schemeClr val="accent6">
                        <a:lumMod val="20000"/>
                        <a:lumOff val="80000"/>
                      </a:schemeClr>
                    </a:solidFill>
                  </a:tcPr>
                </a:tc>
                <a:tc>
                  <a:txBody>
                    <a:bodyPr/>
                    <a:lstStyle/>
                    <a:p>
                      <a:pPr algn="l"/>
                      <a:r>
                        <a:rPr lang="es-ES" sz="1200" b="1" kern="1200" dirty="0">
                          <a:solidFill>
                            <a:srgbClr val="339933"/>
                          </a:solidFill>
                          <a:latin typeface="+mn-lt"/>
                          <a:ea typeface="+mn-ea"/>
                          <a:cs typeface="+mn-cs"/>
                        </a:rPr>
                        <a:t>Recintos  herbáceos/leñosos de pendiente ≥ 10% (SIGPAC) no se labra en dirección de la máxima pendiente, excepción ≤ 1 ha o leñosos de 100 m de longitud transversal  a la pendiente (alargadas)</a:t>
                      </a:r>
                    </a:p>
                    <a:p>
                      <a:pPr algn="l"/>
                      <a:r>
                        <a:rPr lang="es-ES" sz="1200" b="1" kern="1200" dirty="0">
                          <a:solidFill>
                            <a:srgbClr val="339933"/>
                          </a:solidFill>
                          <a:latin typeface="+mn-lt"/>
                          <a:ea typeface="+mn-ea"/>
                          <a:cs typeface="+mn-cs"/>
                        </a:rPr>
                        <a:t>A partir del 1 de septiembre de 2024 y para las nuevas exenciones que entran en vigor 1-1-2025, se pueden llevar a cabo las labores previstas en la dirección a la máxima pendiente en parcelas siempre y cuando sean operaciones necesarias para los cultivos que se declaran en la PAC 2025</a:t>
                      </a:r>
                    </a:p>
                  </a:txBody>
                  <a:tcPr anchor="ctr">
                    <a:solidFill>
                      <a:schemeClr val="accent6">
                        <a:lumMod val="20000"/>
                        <a:lumOff val="80000"/>
                      </a:schemeClr>
                    </a:solidFill>
                  </a:tcPr>
                </a:tc>
                <a:extLst>
                  <a:ext uri="{0D108BD9-81ED-4DB2-BD59-A6C34878D82A}">
                    <a16:rowId xmlns:a16="http://schemas.microsoft.com/office/drawing/2014/main" val="3604130808"/>
                  </a:ext>
                </a:extLst>
              </a:tr>
              <a:tr h="12996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solidFill>
                            <a:srgbClr val="339933"/>
                          </a:solidFill>
                        </a:rPr>
                        <a:t>BCAM 6</a:t>
                      </a:r>
                    </a:p>
                  </a:txBody>
                  <a:tcPr anchor="ctr">
                    <a:solidFill>
                      <a:srgbClr val="CCFF99"/>
                    </a:solidFill>
                  </a:tcPr>
                </a:tc>
                <a:tc>
                  <a:txBody>
                    <a:bodyPr/>
                    <a:lstStyle/>
                    <a:p>
                      <a:r>
                        <a:rPr lang="es-ES" sz="1200" b="1" i="0" u="none" kern="1200" dirty="0">
                          <a:solidFill>
                            <a:srgbClr val="339933"/>
                          </a:solidFill>
                          <a:latin typeface="+mn-lt"/>
                          <a:ea typeface="+mn-ea"/>
                          <a:cs typeface="+mn-cs"/>
                        </a:rPr>
                        <a:t>COBERTURA MÍNIMA DEL SUELO PARA EVITAR SUELOS DESNUDOS EN LOS PERIODOS MÁS SENSIBLES</a:t>
                      </a:r>
                    </a:p>
                  </a:txBody>
                  <a:tcPr anchor="ctr">
                    <a:solidFill>
                      <a:srgbClr val="CCFF99"/>
                    </a:solidFill>
                  </a:tcPr>
                </a:tc>
                <a:tc>
                  <a:txBody>
                    <a:bodyPr/>
                    <a:lstStyle/>
                    <a:p>
                      <a:pPr marL="0" lvl="4" indent="0"/>
                      <a:r>
                        <a:rPr lang="es-ES" sz="1200" b="1" kern="1200" dirty="0">
                          <a:solidFill>
                            <a:srgbClr val="339933"/>
                          </a:solidFill>
                          <a:latin typeface="+mn-lt"/>
                          <a:ea typeface="+mn-ea"/>
                          <a:cs typeface="+mn-cs"/>
                        </a:rPr>
                        <a:t>CULTIVOS HERBÁCEOS DE INVIERNO: no volteo hasta 1-sep. (permitido abono verde y labor vertical)</a:t>
                      </a:r>
                    </a:p>
                    <a:p>
                      <a:pPr marL="0" lvl="4" indent="0"/>
                      <a:r>
                        <a:rPr lang="es-ES" sz="1200" b="1" kern="1200" dirty="0">
                          <a:solidFill>
                            <a:srgbClr val="339933"/>
                          </a:solidFill>
                          <a:latin typeface="+mn-lt"/>
                          <a:ea typeface="+mn-ea"/>
                          <a:cs typeface="+mn-cs"/>
                        </a:rPr>
                        <a:t>CULTIVOS LEÑOSOS (pendiente ≥ 10%):</a:t>
                      </a:r>
                    </a:p>
                    <a:p>
                      <a:pPr marL="539750" lvl="5" indent="-285750">
                        <a:buFont typeface="Arial" panose="020B0604020202020204" pitchFamily="34" charset="0"/>
                        <a:buChar char="•"/>
                      </a:pPr>
                      <a:r>
                        <a:rPr lang="es-ES" sz="1200" b="1" kern="1200" dirty="0">
                          <a:solidFill>
                            <a:srgbClr val="339933"/>
                          </a:solidFill>
                          <a:latin typeface="+mn-lt"/>
                          <a:ea typeface="+mn-ea"/>
                          <a:cs typeface="+mn-cs"/>
                        </a:rPr>
                        <a:t>Mantenimiento de cubierta vegetal sembrada, espontánea, inerte, anchura mínima 1 m. de octubre a marzo</a:t>
                      </a:r>
                    </a:p>
                    <a:p>
                      <a:pPr marL="539750" lvl="5" indent="-285750">
                        <a:buFont typeface="Arial" panose="020B0604020202020204" pitchFamily="34" charset="0"/>
                        <a:buChar char="•"/>
                      </a:pPr>
                      <a:r>
                        <a:rPr lang="es-ES" sz="1200" b="1" kern="1200" dirty="0">
                          <a:solidFill>
                            <a:srgbClr val="339933"/>
                          </a:solidFill>
                          <a:latin typeface="+mn-lt"/>
                          <a:ea typeface="+mn-ea"/>
                          <a:cs typeface="+mn-cs"/>
                        </a:rPr>
                        <a:t>No se podrá arrancar ningún pie, salvo reposición autorizada.</a:t>
                      </a:r>
                    </a:p>
                    <a:p>
                      <a:pPr marL="0" lvl="5" indent="0"/>
                      <a:r>
                        <a:rPr lang="es-ES" sz="1200" b="1" kern="1200" dirty="0">
                          <a:solidFill>
                            <a:srgbClr val="339933"/>
                          </a:solidFill>
                          <a:latin typeface="+mn-lt"/>
                          <a:ea typeface="+mn-ea"/>
                          <a:cs typeface="+mn-cs"/>
                        </a:rPr>
                        <a:t>TIERRAS DE BARBECHO: prácticas tradicionales de manejo, laboreo mínimo, mantenimiento de cubierta...</a:t>
                      </a:r>
                    </a:p>
                  </a:txBody>
                  <a:tcPr anchor="ctr">
                    <a:solidFill>
                      <a:srgbClr val="CCFF99"/>
                    </a:solidFill>
                  </a:tcPr>
                </a:tc>
                <a:extLst>
                  <a:ext uri="{0D108BD9-81ED-4DB2-BD59-A6C34878D82A}">
                    <a16:rowId xmlns:a16="http://schemas.microsoft.com/office/drawing/2014/main" val="935951794"/>
                  </a:ext>
                </a:extLst>
              </a:tr>
            </a:tbl>
          </a:graphicData>
        </a:graphic>
      </p:graphicFrame>
      <p:sp>
        <p:nvSpPr>
          <p:cNvPr id="4" name="Rectángulo 3">
            <a:extLst>
              <a:ext uri="{FF2B5EF4-FFF2-40B4-BE49-F238E27FC236}">
                <a16:creationId xmlns:a16="http://schemas.microsoft.com/office/drawing/2014/main" id="{3BCBFA10-A02F-0122-D0FC-6B365992255F}"/>
              </a:ext>
            </a:extLst>
          </p:cNvPr>
          <p:cNvSpPr/>
          <p:nvPr/>
        </p:nvSpPr>
        <p:spPr>
          <a:xfrm>
            <a:off x="1968137" y="1079857"/>
            <a:ext cx="8499566" cy="487680"/>
          </a:xfrm>
          <a:prstGeom prst="rect">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t>BUENAS CONDICIONES AGRARIAS Y MEDIOAMBIENTALES (BCAM)</a:t>
            </a:r>
          </a:p>
        </p:txBody>
      </p:sp>
    </p:spTree>
    <p:extLst>
      <p:ext uri="{BB962C8B-B14F-4D97-AF65-F5344CB8AC3E}">
        <p14:creationId xmlns:p14="http://schemas.microsoft.com/office/powerpoint/2010/main" val="282106587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B4F7833D83898458FB8C7C5A58D4F4A" ma:contentTypeVersion="13" ma:contentTypeDescription="Create a new document." ma:contentTypeScope="" ma:versionID="769f4426c59e02cf994ded195351fd14">
  <xsd:schema xmlns:xsd="http://www.w3.org/2001/XMLSchema" xmlns:xs="http://www.w3.org/2001/XMLSchema" xmlns:p="http://schemas.microsoft.com/office/2006/metadata/properties" xmlns:ns3="459809c0-8586-46c1-8a5f-4cf242052c85" xmlns:ns4="fbf8fa70-2beb-42f2-9a2e-00bfff0a8c8e" targetNamespace="http://schemas.microsoft.com/office/2006/metadata/properties" ma:root="true" ma:fieldsID="5208e51a74c35742153079a4619161f0" ns3:_="" ns4:_="">
    <xsd:import namespace="459809c0-8586-46c1-8a5f-4cf242052c85"/>
    <xsd:import namespace="fbf8fa70-2beb-42f2-9a2e-00bfff0a8c8e"/>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DateTaken" minOccurs="0"/>
                <xsd:element ref="ns3:MediaServiceAutoTags" minOccurs="0"/>
                <xsd:element ref="ns3:MediaLengthInSeconds" minOccurs="0"/>
                <xsd:element ref="ns3:MediaServiceObjectDetectorVersions" minOccurs="0"/>
                <xsd:element ref="ns3:MediaServiceGenerationTime" minOccurs="0"/>
                <xsd:element ref="ns3:MediaServiceEventHashCode"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9809c0-8586-46c1-8a5f-4cf242052c85"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f8fa70-2beb-42f2-9a2e-00bfff0a8c8e"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SharingHintHash" ma:index="1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459809c0-8586-46c1-8a5f-4cf242052c8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5065A8F-2F5E-43C1-852E-0540BE930C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9809c0-8586-46c1-8a5f-4cf242052c85"/>
    <ds:schemaRef ds:uri="fbf8fa70-2beb-42f2-9a2e-00bfff0a8c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615B82A-728F-46DC-8EF2-E5499C22F679}">
  <ds:schemaRefs>
    <ds:schemaRef ds:uri="http://schemas.microsoft.com/office/infopath/2007/PartnerControls"/>
    <ds:schemaRef ds:uri="459809c0-8586-46c1-8a5f-4cf242052c85"/>
    <ds:schemaRef ds:uri="http://schemas.microsoft.com/office/2006/documentManagement/types"/>
    <ds:schemaRef ds:uri="http://purl.org/dc/dcmitype/"/>
    <ds:schemaRef ds:uri="http://purl.org/dc/elements/1.1/"/>
    <ds:schemaRef ds:uri="fbf8fa70-2beb-42f2-9a2e-00bfff0a8c8e"/>
    <ds:schemaRef ds:uri="http://schemas.microsoft.com/office/2006/metadata/properties"/>
    <ds:schemaRef ds:uri="http://purl.org/dc/term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5725DA5-4CD2-4AE8-A700-EF582D3217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2806</Words>
  <Application>Microsoft Office PowerPoint</Application>
  <PresentationFormat>Panorámica</PresentationFormat>
  <Paragraphs>592</Paragraphs>
  <Slides>20</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20</vt:i4>
      </vt:variant>
    </vt:vector>
  </HeadingPairs>
  <TitlesOfParts>
    <vt:vector size="26" baseType="lpstr">
      <vt:lpstr>Abadi Extra Light</vt:lpstr>
      <vt:lpstr>Aptos Narrow</vt:lpstr>
      <vt:lpstr>Arial</vt:lpstr>
      <vt:lpstr>Calibri</vt:lpstr>
      <vt:lpstr>Calibri Light</vt:lpstr>
      <vt:lpstr>Tema de Office</vt:lpstr>
      <vt:lpstr>PAC 2025 ¿HACIA DÓNDE VAMOS?</vt:lpstr>
      <vt:lpstr>Presentación de PowerPoint</vt:lpstr>
      <vt:lpstr>ORTO 2023 VS VISOR 2025</vt:lpstr>
      <vt:lpstr>Presentación de PowerPoint</vt:lpstr>
      <vt:lpstr>Presentación de PowerPoint</vt:lpstr>
      <vt:lpstr>Presentación de PowerPoint</vt:lpstr>
      <vt:lpstr>Presentación de PowerPoint</vt:lpstr>
      <vt:lpstr>Presentación de PowerPoint</vt:lpstr>
      <vt:lpstr>PAC 2025 – ARQUITECTURA VERDE – CONDICIONALIDAD REFORZADA</vt:lpstr>
      <vt:lpstr>PAC 2025 – ARQUITECTURA VERDE – CONDICIONALIDAD REFORZADA</vt:lpstr>
      <vt:lpstr>PAC 2025 – ARQUITECTURA VERDE – CONDICIONALIDAD REFORZADA</vt:lpstr>
      <vt:lpstr>PAC 2025 – ARQUITECTURA VERDE – ECO-REGÍMENES</vt:lpstr>
      <vt:lpstr>PAC 2025 – ARQUITECTURA VERDE – ECO-REGÍMENES</vt:lpstr>
      <vt:lpstr>PAC 2025 – ARQUITECTURA VERDE – ECO-REGÍMENES</vt:lpstr>
      <vt:lpstr>PAC 2025 – ARQUITECTURA VERDE – ECO-REGÍMENES</vt:lpstr>
      <vt:lpstr>PAC 2025 – ARQUITECTURA VERDE – ECO-REGÍMENES</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5</cp:revision>
  <dcterms:created xsi:type="dcterms:W3CDTF">2022-09-28T06:28:17Z</dcterms:created>
  <dcterms:modified xsi:type="dcterms:W3CDTF">2025-02-27T08:44:54Z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0x0101008B4F7833D83898458FB8C7C5A58D4F4A</vt:lpwstr>
  </property>
</Properties>
</file>